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4022" r:id="rId2"/>
  </p:sldMasterIdLst>
  <p:notesMasterIdLst>
    <p:notesMasterId r:id="rId24"/>
  </p:notesMasterIdLst>
  <p:sldIdLst>
    <p:sldId id="344" r:id="rId3"/>
    <p:sldId id="407" r:id="rId4"/>
    <p:sldId id="442" r:id="rId5"/>
    <p:sldId id="443" r:id="rId6"/>
    <p:sldId id="444" r:id="rId7"/>
    <p:sldId id="445" r:id="rId8"/>
    <p:sldId id="446" r:id="rId9"/>
    <p:sldId id="447" r:id="rId10"/>
    <p:sldId id="448" r:id="rId11"/>
    <p:sldId id="449" r:id="rId12"/>
    <p:sldId id="450" r:id="rId13"/>
    <p:sldId id="451" r:id="rId14"/>
    <p:sldId id="452" r:id="rId15"/>
    <p:sldId id="453" r:id="rId16"/>
    <p:sldId id="454" r:id="rId17"/>
    <p:sldId id="455" r:id="rId18"/>
    <p:sldId id="456" r:id="rId19"/>
    <p:sldId id="457" r:id="rId20"/>
    <p:sldId id="458" r:id="rId21"/>
    <p:sldId id="459" r:id="rId22"/>
    <p:sldId id="355" r:id="rId23"/>
  </p:sldIdLst>
  <p:sldSz cx="9144000" cy="5143500" type="screen16x9"/>
  <p:notesSz cx="6858000" cy="9144000"/>
  <p:defaultTextStyle>
    <a:defPPr>
      <a:defRPr lang="ru-RU"/>
    </a:defPPr>
    <a:lvl1pPr algn="l" defTabSz="815975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07988" indent="49213" algn="l" defTabSz="815975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815975" indent="98425" algn="l" defTabSz="815975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223963" indent="147638" algn="l" defTabSz="815975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631950" indent="196850" algn="l" defTabSz="815975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AA9"/>
    <a:srgbClr val="8D8C90"/>
    <a:srgbClr val="2806A4"/>
    <a:srgbClr val="891205"/>
    <a:srgbClr val="504F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22055" autoAdjust="0"/>
    <p:restoredTop sz="94672" autoAdjust="0"/>
  </p:normalViewPr>
  <p:slideViewPr>
    <p:cSldViewPr>
      <p:cViewPr>
        <p:scale>
          <a:sx n="159" d="100"/>
          <a:sy n="159" d="100"/>
        </p:scale>
        <p:origin x="-72" y="210"/>
      </p:cViewPr>
      <p:guideLst>
        <p:guide orient="horz" pos="1620"/>
        <p:guide orient="horz" pos="2968"/>
        <p:guide orient="horz" pos="352"/>
        <p:guide orient="horz" pos="948"/>
        <p:guide pos="2880"/>
        <p:guide pos="385"/>
        <p:guide pos="1565"/>
        <p:guide pos="5193"/>
        <p:guide pos="406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81629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81629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6FED0128-0CA7-4507-9C66-2B613B960103}" type="datetimeFigureOut">
              <a:rPr lang="ru-RU"/>
              <a:pPr>
                <a:defRPr/>
              </a:pPr>
              <a:t>01.10.2020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81629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81629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D036477B-90CF-4E98-AF47-61CFDE578E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711664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815975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7988" algn="l" defTabSz="815975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15975" algn="l" defTabSz="815975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23963" algn="l" defTabSz="815975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31950" algn="l" defTabSz="815975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40739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48887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57035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65183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9"/>
          <p:cNvSpPr txBox="1">
            <a:spLocks noChangeArrowheads="1"/>
          </p:cNvSpPr>
          <p:nvPr/>
        </p:nvSpPr>
        <p:spPr bwMode="auto">
          <a:xfrm>
            <a:off x="5926138" y="3844925"/>
            <a:ext cx="923925" cy="28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1561" tIns="35780" rIns="71561" bIns="35780"/>
          <a:lstStyle>
            <a:lvl1pPr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endParaRPr lang="ru-RU" smtClean="0">
              <a:latin typeface="Calibr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1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611189" y="558800"/>
            <a:ext cx="7548638" cy="946151"/>
          </a:xfrm>
        </p:spPr>
        <p:txBody>
          <a:bodyPr/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ru-RU" noProof="0" dirty="0" smtClean="0"/>
              <a:t>Образец заголовка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BB2315-5A00-40E8-943E-46280545BB3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61896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55314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13060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0011463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11188" y="1492250"/>
            <a:ext cx="3740150" cy="32194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03738" y="1492250"/>
            <a:ext cx="3740150" cy="32194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50989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15162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12519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42786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8346578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50496364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49668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5141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0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ru-RU" noProof="0" dirty="0" smtClean="0"/>
              <a:t>Образец заголовка</a:t>
            </a:r>
          </a:p>
        </p:txBody>
      </p:sp>
      <p:sp>
        <p:nvSpPr>
          <p:cNvPr id="5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55A10C-4B6B-4AEB-91C5-48F149957FA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016403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335713" y="558800"/>
            <a:ext cx="1908175" cy="41529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11188" y="558800"/>
            <a:ext cx="5572125" cy="41529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63074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9" y="558799"/>
            <a:ext cx="8075612" cy="946151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11188" y="1504950"/>
            <a:ext cx="3647576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504950"/>
            <a:ext cx="3671888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534CFD-B2CD-4F35-BDE3-0BFC692FB72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103687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99CEC1-E33D-402A-818C-367C506081C8}" type="datetime1">
              <a:rPr lang="ru-RU"/>
              <a:pPr>
                <a:defRPr/>
              </a:pPr>
              <a:t>01.10.2020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24005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75EF72-DFB1-4492-8899-6721356FE7E4}" type="datetime1">
              <a:rPr lang="ru-RU"/>
              <a:pPr>
                <a:defRPr/>
              </a:pPr>
              <a:t>01.10.2020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05638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8"/>
            <a:ext cx="3008313" cy="871537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5"/>
            <a:ext cx="3008313" cy="351829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47530F-D43F-40F7-9D84-E41925B95F7B}" type="datetime1">
              <a:rPr lang="ru-RU"/>
              <a:pPr>
                <a:defRPr/>
              </a:pPr>
              <a:t>01.10.2020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91848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Autofit/>
          </a:bodyPr>
          <a:lstStyle>
            <a:lvl1pPr marL="0" indent="0">
              <a:buNone/>
              <a:defRPr sz="2900"/>
            </a:lvl1pPr>
            <a:lvl2pPr marL="408148" indent="0">
              <a:buNone/>
              <a:defRPr sz="2500"/>
            </a:lvl2pPr>
            <a:lvl3pPr marL="816296" indent="0">
              <a:buNone/>
              <a:defRPr sz="2100"/>
            </a:lvl3pPr>
            <a:lvl4pPr marL="1224443" indent="0">
              <a:buNone/>
              <a:defRPr sz="1800"/>
            </a:lvl4pPr>
            <a:lvl5pPr marL="1632591" indent="0">
              <a:buNone/>
              <a:defRPr sz="1800"/>
            </a:lvl5pPr>
            <a:lvl6pPr marL="2040739" indent="0">
              <a:buNone/>
              <a:defRPr sz="1800"/>
            </a:lvl6pPr>
            <a:lvl7pPr marL="2448887" indent="0">
              <a:buNone/>
              <a:defRPr sz="1800"/>
            </a:lvl7pPr>
            <a:lvl8pPr marL="2857035" indent="0">
              <a:buNone/>
              <a:defRPr sz="1800"/>
            </a:lvl8pPr>
            <a:lvl9pPr marL="3265183" indent="0">
              <a:buNone/>
              <a:defRPr sz="18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85CAF3-97FF-4673-B84E-7AEEC7FCE468}" type="datetime1">
              <a:rPr lang="ru-RU"/>
              <a:pPr>
                <a:defRPr/>
              </a:pPr>
              <a:t>01.10.2020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2425EB-CD1C-45C2-A418-9C93DF0ADA8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645467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25745C-789F-436F-A079-5208FA129FC4}" type="datetime1">
              <a:rPr lang="ru-RU"/>
              <a:pPr>
                <a:defRPr/>
              </a:pPr>
              <a:t>01.10.2020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AAAF0F-D5C8-477F-92BD-3319ABD66A0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123774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227409"/>
            <a:ext cx="2405063" cy="4838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09"/>
            <a:ext cx="7065962" cy="4838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23A60-8A1F-4A58-BCE1-40D9AEB5D24A}" type="datetime1">
              <a:rPr lang="ru-RU"/>
              <a:pPr>
                <a:defRPr/>
              </a:pPr>
              <a:t>01.10.2020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EE5D68-4E4D-4D78-B347-2855E4BE93C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03995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_16.9-03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5141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611188" y="558800"/>
            <a:ext cx="763270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630" tIns="40815" rIns="81630" bIns="408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611188" y="1492250"/>
            <a:ext cx="7632700" cy="321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630" tIns="40815" rIns="81630" bIns="408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l" defTabSz="816296" fontAlgn="auto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28AE6E2-6B75-4CAE-BC26-CBD9C4A6FFE2}" type="datetime1">
              <a:rPr lang="ru-RU"/>
              <a:pPr>
                <a:defRPr/>
              </a:pPr>
              <a:t>01.10.2020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 defTabSz="816296" fontAlgn="auto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02638" y="4398963"/>
            <a:ext cx="504825" cy="512762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 defTabSz="816296" fontAlgn="auto">
              <a:lnSpc>
                <a:spcPts val="1878"/>
              </a:lnSpc>
              <a:spcBef>
                <a:spcPts val="0"/>
              </a:spcBef>
              <a:spcAft>
                <a:spcPts val="0"/>
              </a:spcAft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5E9A6E4A-B9A6-4FBF-BF73-F55B4859DAD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91" r:id="rId1"/>
    <p:sldLayoutId id="2147485392" r:id="rId2"/>
    <p:sldLayoutId id="2147485393" r:id="rId3"/>
    <p:sldLayoutId id="2147485394" r:id="rId4"/>
    <p:sldLayoutId id="2147485395" r:id="rId5"/>
    <p:sldLayoutId id="2147485396" r:id="rId6"/>
    <p:sldLayoutId id="2147485377" r:id="rId7"/>
    <p:sldLayoutId id="2147485378" r:id="rId8"/>
    <p:sldLayoutId id="2147485379" r:id="rId9"/>
  </p:sldLayoutIdLst>
  <p:hf hdr="0" ftr="0" dt="0"/>
  <p:txStyles>
    <p:titleStyle>
      <a:lvl1pPr algn="l" defTabSz="815975" rtl="0" eaLnBrk="0" fontAlgn="base" hangingPunct="0">
        <a:spcBef>
          <a:spcPct val="0"/>
        </a:spcBef>
        <a:spcAft>
          <a:spcPct val="0"/>
        </a:spcAft>
        <a:defRPr sz="38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815975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2pPr>
      <a:lvl3pPr algn="l" defTabSz="815975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3pPr>
      <a:lvl4pPr algn="l" defTabSz="815975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4pPr>
      <a:lvl5pPr algn="l" defTabSz="815975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5pPr>
      <a:lvl6pPr marL="457200" algn="l" defTabSz="815975" rtl="0" fontAlgn="base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6pPr>
      <a:lvl7pPr marL="914400" algn="l" defTabSz="815975" rtl="0" fontAlgn="base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7pPr>
      <a:lvl8pPr marL="1371600" algn="l" defTabSz="815975" rtl="0" fontAlgn="base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8pPr>
      <a:lvl9pPr marL="1828800" algn="l" defTabSz="815975" rtl="0" fontAlgn="base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9pPr>
    </p:titleStyle>
    <p:bodyStyle>
      <a:lvl1pPr marL="284163" indent="-284163" algn="l" defTabSz="815975" rtl="0" eaLnBrk="0" fontAlgn="base" hangingPunct="0">
        <a:spcBef>
          <a:spcPct val="20000"/>
        </a:spcBef>
        <a:spcAft>
          <a:spcPct val="0"/>
        </a:spcAft>
        <a:buFont typeface="+mj-lt"/>
        <a:defRPr sz="2400" kern="1200">
          <a:solidFill>
            <a:srgbClr val="005AA9"/>
          </a:solidFill>
          <a:latin typeface="+mj-lt"/>
          <a:ea typeface="+mn-ea"/>
          <a:cs typeface="+mn-cs"/>
        </a:defRPr>
      </a:lvl1pPr>
      <a:lvl2pPr marL="284163" indent="173038" algn="l" defTabSz="815975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2000" kern="1200">
          <a:solidFill>
            <a:srgbClr val="504F53"/>
          </a:solidFill>
          <a:latin typeface="+mj-lt"/>
          <a:ea typeface="+mn-ea"/>
          <a:cs typeface="+mn-cs"/>
        </a:defRPr>
      </a:lvl2pPr>
      <a:lvl3pPr marL="557213" indent="-203200" algn="l" defTabSz="815975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 kern="1200">
          <a:solidFill>
            <a:srgbClr val="504F53"/>
          </a:solidFill>
          <a:latin typeface="+mj-lt"/>
          <a:ea typeface="+mn-ea"/>
          <a:cs typeface="+mn-cs"/>
        </a:defRPr>
      </a:lvl3pPr>
      <a:lvl4pPr marL="1600200" indent="-1319213" algn="just" defTabSz="815975" rtl="0" eaLnBrk="0" fontAlgn="base" hangingPunct="0">
        <a:lnSpc>
          <a:spcPts val="1900"/>
        </a:lnSpc>
        <a:spcBef>
          <a:spcPts val="400"/>
        </a:spcBef>
        <a:spcAft>
          <a:spcPct val="0"/>
        </a:spcAft>
        <a:buFont typeface="Arial" pitchFamily="34" charset="0"/>
        <a:defRPr sz="1600" kern="1200">
          <a:solidFill>
            <a:srgbClr val="504F53"/>
          </a:solidFill>
          <a:latin typeface="+mj-lt"/>
          <a:ea typeface="+mn-ea"/>
          <a:cs typeface="+mn-cs"/>
        </a:defRPr>
      </a:lvl4pPr>
      <a:lvl5pPr marL="1122363" indent="706438" algn="l" defTabSz="815975" rtl="0" eaLnBrk="0" fontAlgn="base" hangingPunct="0">
        <a:lnSpc>
          <a:spcPts val="1800"/>
        </a:lnSpc>
        <a:spcBef>
          <a:spcPts val="400"/>
        </a:spcBef>
        <a:spcAft>
          <a:spcPct val="0"/>
        </a:spcAft>
        <a:buFont typeface="Arial" pitchFamily="34" charset="0"/>
        <a:defRPr sz="1400" kern="1200">
          <a:solidFill>
            <a:srgbClr val="8D8C90"/>
          </a:solidFill>
          <a:latin typeface="+mj-lt"/>
          <a:ea typeface="+mn-ea"/>
          <a:cs typeface="+mn-cs"/>
        </a:defRPr>
      </a:lvl5pPr>
      <a:lvl6pPr marL="2244813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2961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109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9256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48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296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44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591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739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8887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035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18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16.9-03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5141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5141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Заголовок 1"/>
          <p:cNvSpPr>
            <a:spLocks noGrp="1"/>
          </p:cNvSpPr>
          <p:nvPr>
            <p:ph type="title"/>
          </p:nvPr>
        </p:nvSpPr>
        <p:spPr bwMode="auto">
          <a:xfrm>
            <a:off x="611188" y="558800"/>
            <a:ext cx="763270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630" tIns="40815" rIns="81630" bIns="408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3" name="Текст 2"/>
          <p:cNvSpPr>
            <a:spLocks noGrp="1"/>
          </p:cNvSpPr>
          <p:nvPr>
            <p:ph type="body" idx="1"/>
          </p:nvPr>
        </p:nvSpPr>
        <p:spPr bwMode="auto">
          <a:xfrm>
            <a:off x="611188" y="1492250"/>
            <a:ext cx="7632700" cy="321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630" tIns="40815" rIns="81630" bIns="408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80" r:id="rId1"/>
    <p:sldLayoutId id="2147485381" r:id="rId2"/>
    <p:sldLayoutId id="2147485382" r:id="rId3"/>
    <p:sldLayoutId id="2147485383" r:id="rId4"/>
    <p:sldLayoutId id="2147485384" r:id="rId5"/>
    <p:sldLayoutId id="2147485385" r:id="rId6"/>
    <p:sldLayoutId id="2147485386" r:id="rId7"/>
    <p:sldLayoutId id="2147485387" r:id="rId8"/>
    <p:sldLayoutId id="2147485388" r:id="rId9"/>
    <p:sldLayoutId id="2147485389" r:id="rId10"/>
    <p:sldLayoutId id="2147485390" r:id="rId11"/>
  </p:sldLayoutIdLst>
  <p:hf hdr="0" ftr="0" dt="0"/>
  <p:txStyles>
    <p:titleStyle>
      <a:lvl1pPr algn="l" defTabSz="815975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+mj-lt"/>
          <a:ea typeface="+mj-ea"/>
          <a:cs typeface="+mj-cs"/>
        </a:defRPr>
      </a:lvl1pPr>
      <a:lvl2pPr algn="l" defTabSz="815975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2pPr>
      <a:lvl3pPr algn="l" defTabSz="815975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3pPr>
      <a:lvl4pPr algn="l" defTabSz="815975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4pPr>
      <a:lvl5pPr algn="l" defTabSz="815975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5pPr>
      <a:lvl6pPr marL="457200" algn="l" defTabSz="815975" rtl="0" fontAlgn="base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6pPr>
      <a:lvl7pPr marL="914400" algn="l" defTabSz="815975" rtl="0" fontAlgn="base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7pPr>
      <a:lvl8pPr marL="1371600" algn="l" defTabSz="815975" rtl="0" fontAlgn="base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8pPr>
      <a:lvl9pPr marL="1828800" algn="l" defTabSz="815975" rtl="0" fontAlgn="base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9pPr>
    </p:titleStyle>
    <p:bodyStyle>
      <a:lvl1pPr marL="284163" indent="-284163" algn="l" defTabSz="815975" rtl="0" eaLnBrk="0" fontAlgn="base" hangingPunct="0">
        <a:spcBef>
          <a:spcPct val="20000"/>
        </a:spcBef>
        <a:spcAft>
          <a:spcPct val="0"/>
        </a:spcAft>
        <a:buFont typeface="+mj-lt"/>
        <a:defRPr sz="2400">
          <a:solidFill>
            <a:srgbClr val="005AA9"/>
          </a:solidFill>
          <a:latin typeface="+mn-lt"/>
          <a:ea typeface="+mn-ea"/>
          <a:cs typeface="+mn-cs"/>
        </a:defRPr>
      </a:lvl1pPr>
      <a:lvl2pPr marL="284163" indent="173038" algn="l" defTabSz="815975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2000">
          <a:solidFill>
            <a:srgbClr val="504F53"/>
          </a:solidFill>
          <a:latin typeface="+mn-lt"/>
        </a:defRPr>
      </a:lvl2pPr>
      <a:lvl3pPr marL="557213" indent="-203200" algn="l" defTabSz="815975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>
          <a:solidFill>
            <a:srgbClr val="504F53"/>
          </a:solidFill>
          <a:latin typeface="+mn-lt"/>
        </a:defRPr>
      </a:lvl3pPr>
      <a:lvl4pPr marL="1600200" indent="-1319213" algn="just" defTabSz="815975" rtl="0" eaLnBrk="0" fontAlgn="base" hangingPunct="0">
        <a:lnSpc>
          <a:spcPts val="1900"/>
        </a:lnSpc>
        <a:spcBef>
          <a:spcPts val="400"/>
        </a:spcBef>
        <a:spcAft>
          <a:spcPct val="0"/>
        </a:spcAft>
        <a:buFont typeface="Arial" pitchFamily="34" charset="0"/>
        <a:defRPr sz="1600">
          <a:solidFill>
            <a:srgbClr val="504F53"/>
          </a:solidFill>
          <a:latin typeface="+mn-lt"/>
        </a:defRPr>
      </a:lvl4pPr>
      <a:lvl5pPr marL="1122363" indent="706438" algn="l" defTabSz="815975" rtl="0" eaLnBrk="0" fontAlgn="base" hangingPunct="0">
        <a:lnSpc>
          <a:spcPts val="1800"/>
        </a:lnSpc>
        <a:spcBef>
          <a:spcPts val="400"/>
        </a:spcBef>
        <a:spcAft>
          <a:spcPct val="0"/>
        </a:spcAft>
        <a:buFont typeface="Arial" pitchFamily="34" charset="0"/>
        <a:defRPr sz="1400">
          <a:solidFill>
            <a:srgbClr val="8D8C90"/>
          </a:solidFill>
          <a:latin typeface="+mn-lt"/>
        </a:defRPr>
      </a:lvl5pPr>
      <a:lvl6pPr marL="1579563" indent="706438" algn="l" defTabSz="815975" rtl="0" fontAlgn="base">
        <a:lnSpc>
          <a:spcPts val="1800"/>
        </a:lnSpc>
        <a:spcBef>
          <a:spcPts val="400"/>
        </a:spcBef>
        <a:spcAft>
          <a:spcPct val="0"/>
        </a:spcAft>
        <a:buFont typeface="Arial" pitchFamily="34" charset="0"/>
        <a:defRPr sz="1400">
          <a:solidFill>
            <a:srgbClr val="8D8C90"/>
          </a:solidFill>
          <a:latin typeface="+mn-lt"/>
        </a:defRPr>
      </a:lvl6pPr>
      <a:lvl7pPr marL="2036763" indent="706438" algn="l" defTabSz="815975" rtl="0" fontAlgn="base">
        <a:lnSpc>
          <a:spcPts val="1800"/>
        </a:lnSpc>
        <a:spcBef>
          <a:spcPts val="400"/>
        </a:spcBef>
        <a:spcAft>
          <a:spcPct val="0"/>
        </a:spcAft>
        <a:buFont typeface="Arial" pitchFamily="34" charset="0"/>
        <a:defRPr sz="1400">
          <a:solidFill>
            <a:srgbClr val="8D8C90"/>
          </a:solidFill>
          <a:latin typeface="+mn-lt"/>
        </a:defRPr>
      </a:lvl7pPr>
      <a:lvl8pPr marL="2493963" indent="706438" algn="l" defTabSz="815975" rtl="0" fontAlgn="base">
        <a:lnSpc>
          <a:spcPts val="1800"/>
        </a:lnSpc>
        <a:spcBef>
          <a:spcPts val="400"/>
        </a:spcBef>
        <a:spcAft>
          <a:spcPct val="0"/>
        </a:spcAft>
        <a:buFont typeface="Arial" pitchFamily="34" charset="0"/>
        <a:defRPr sz="1400">
          <a:solidFill>
            <a:srgbClr val="8D8C90"/>
          </a:solidFill>
          <a:latin typeface="+mn-lt"/>
        </a:defRPr>
      </a:lvl8pPr>
      <a:lvl9pPr marL="2951163" indent="706438" algn="l" defTabSz="815975" rtl="0" fontAlgn="base">
        <a:lnSpc>
          <a:spcPts val="1800"/>
        </a:lnSpc>
        <a:spcBef>
          <a:spcPts val="400"/>
        </a:spcBef>
        <a:spcAft>
          <a:spcPct val="0"/>
        </a:spcAft>
        <a:buFont typeface="Arial" pitchFamily="34" charset="0"/>
        <a:defRPr sz="1400">
          <a:solidFill>
            <a:srgbClr val="8D8C90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consultantplus://offline/ref=BE3EF1EE618F265BD45C72E1FFDCE2E61D752BEFFFB3BE2CBFD1EE581D98B97F8EC23ADE5EF84343F45212854C70B86E9DFEC4C1F5B08F5FzEL1L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971550" y="2643188"/>
            <a:ext cx="7416800" cy="1195387"/>
          </a:xfrm>
        </p:spPr>
        <p:txBody>
          <a:bodyPr/>
          <a:lstStyle/>
          <a:p>
            <a:pPr algn="ctr" eaLnBrk="1" hangingPunct="1"/>
            <a:r>
              <a:rPr lang="ru-RU" altLang="ru-RU" sz="1800" smtClean="0">
                <a:solidFill>
                  <a:schemeClr val="bg1"/>
                </a:solidFill>
              </a:rPr>
              <a:t>«Выбор налогового режима в связи с отменой ЕНВД»</a:t>
            </a:r>
            <a:br>
              <a:rPr lang="ru-RU" altLang="ru-RU" sz="1800" smtClean="0">
                <a:solidFill>
                  <a:schemeClr val="bg1"/>
                </a:solidFill>
              </a:rPr>
            </a:br>
            <a:r>
              <a:rPr lang="ru-RU" altLang="ru-RU" sz="1800" smtClean="0">
                <a:solidFill>
                  <a:schemeClr val="bg1"/>
                </a:solidFill>
              </a:rPr>
              <a:t>(Альтернативные системы налогообложения.</a:t>
            </a:r>
            <a:br>
              <a:rPr lang="ru-RU" altLang="ru-RU" sz="1800" smtClean="0">
                <a:solidFill>
                  <a:schemeClr val="bg1"/>
                </a:solidFill>
              </a:rPr>
            </a:br>
            <a:r>
              <a:rPr lang="ru-RU" altLang="ru-RU" sz="1800" smtClean="0">
                <a:solidFill>
                  <a:schemeClr val="bg1"/>
                </a:solidFill>
              </a:rPr>
              <a:t>Особенности перехода на специальные налоговые режимы (УСН, ПСН, НПД) и условия их применения)</a:t>
            </a:r>
            <a:br>
              <a:rPr lang="ru-RU" altLang="ru-RU" sz="1800" smtClean="0">
                <a:solidFill>
                  <a:schemeClr val="bg1"/>
                </a:solidFill>
              </a:rPr>
            </a:br>
            <a:endParaRPr lang="ru-RU" altLang="ru-RU" sz="1800" smtClean="0">
              <a:solidFill>
                <a:schemeClr val="bg1"/>
              </a:solidFill>
            </a:endParaRPr>
          </a:p>
        </p:txBody>
      </p:sp>
      <p:sp>
        <p:nvSpPr>
          <p:cNvPr id="9219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1403350" y="3940175"/>
            <a:ext cx="6400800" cy="1027113"/>
          </a:xfrm>
        </p:spPr>
        <p:txBody>
          <a:bodyPr/>
          <a:lstStyle/>
          <a:p>
            <a:pPr marL="0" indent="0" algn="ctr" eaLnBrk="1" hangingPunct="1"/>
            <a:r>
              <a:rPr lang="ru-RU" altLang="ru-RU" sz="1600" smtClean="0">
                <a:solidFill>
                  <a:schemeClr val="bg1"/>
                </a:solidFill>
              </a:rPr>
              <a:t>Начальник отдела камеральных проверок №1</a:t>
            </a:r>
          </a:p>
          <a:p>
            <a:pPr marL="0" indent="0" algn="ctr" eaLnBrk="1" hangingPunct="1"/>
            <a:r>
              <a:rPr lang="ru-RU" altLang="ru-RU" sz="1600" smtClean="0">
                <a:solidFill>
                  <a:schemeClr val="bg1"/>
                </a:solidFill>
              </a:rPr>
              <a:t>Межрайонной ИФНС России № 3 по Удмуртской Республике </a:t>
            </a:r>
          </a:p>
          <a:p>
            <a:pPr marL="0" indent="0" algn="ctr" eaLnBrk="1" hangingPunct="1"/>
            <a:r>
              <a:rPr lang="ru-RU" altLang="ru-RU" sz="2800" b="1" smtClean="0">
                <a:solidFill>
                  <a:schemeClr val="bg1"/>
                </a:solidFill>
              </a:rPr>
              <a:t>Кривоногова Лариса Анатольевна</a:t>
            </a:r>
          </a:p>
        </p:txBody>
      </p:sp>
      <p:sp>
        <p:nvSpPr>
          <p:cNvPr id="9220" name="TextBox 4"/>
          <p:cNvSpPr txBox="1">
            <a:spLocks noChangeArrowheads="1"/>
          </p:cNvSpPr>
          <p:nvPr/>
        </p:nvSpPr>
        <p:spPr bwMode="auto">
          <a:xfrm>
            <a:off x="2339975" y="1779588"/>
            <a:ext cx="4176713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306" tIns="52153" rIns="104306" bIns="52153" anchor="ctr"/>
          <a:lstStyle>
            <a:lvl1pPr defTabSz="1042988" eaLnBrk="0" hangingPunct="0">
              <a:spcBef>
                <a:spcPct val="20000"/>
              </a:spcBef>
              <a:buFont typeface="+mj-lt"/>
              <a:defRPr sz="2400">
                <a:solidFill>
                  <a:srgbClr val="005AA9"/>
                </a:solidFill>
                <a:latin typeface="Calibri" pitchFamily="34" charset="0"/>
              </a:defRPr>
            </a:lvl1pPr>
            <a:lvl2pPr marL="284163" indent="173038" defTabSz="1042988" eaLnBrk="0" hangingPunct="0">
              <a:spcBef>
                <a:spcPct val="20000"/>
              </a:spcBef>
              <a:buFont typeface="Arial" pitchFamily="34" charset="0"/>
              <a:defRPr sz="2000">
                <a:solidFill>
                  <a:srgbClr val="504F53"/>
                </a:solidFill>
                <a:latin typeface="Calibri" pitchFamily="34" charset="0"/>
              </a:defRPr>
            </a:lvl2pPr>
            <a:lvl3pPr marL="557213" indent="-203200" defTabSz="1042988" eaLnBrk="0" hangingPunct="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1319213" algn="just" defTabSz="1042988" eaLnBrk="0" hangingPunct="0">
              <a:lnSpc>
                <a:spcPts val="1900"/>
              </a:lnSpc>
              <a:spcBef>
                <a:spcPts val="400"/>
              </a:spcBef>
              <a:buFont typeface="Arial" pitchFamily="34" charset="0"/>
              <a:defRPr sz="1600">
                <a:solidFill>
                  <a:srgbClr val="504F53"/>
                </a:solidFill>
                <a:latin typeface="Calibri" pitchFamily="34" charset="0"/>
              </a:defRPr>
            </a:lvl4pPr>
            <a:lvl5pPr marL="1122363" indent="706438" defTabSz="1042988" eaLnBrk="0" hangingPunct="0">
              <a:lnSpc>
                <a:spcPts val="1800"/>
              </a:lnSpc>
              <a:spcBef>
                <a:spcPts val="400"/>
              </a:spcBef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5pPr>
            <a:lvl6pPr marL="1579563" indent="706438" defTabSz="1042988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6pPr>
            <a:lvl7pPr marL="2036763" indent="706438" defTabSz="1042988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7pPr>
            <a:lvl8pPr marL="2493963" indent="706438" defTabSz="1042988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8pPr>
            <a:lvl9pPr marL="2951163" indent="706438" defTabSz="1042988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>
                <a:solidFill>
                  <a:srgbClr val="FFFFFF"/>
                </a:solidFill>
              </a:rPr>
              <a:t>ФЕДЕРАЛЬНАЯ НАЛОГОВАЯ СЛУЖБА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9FF3FC2-E148-4728-8936-49AA5724344D}" type="slidenum">
              <a:rPr lang="ru-RU" smtClean="0"/>
              <a:pPr>
                <a:defRPr/>
              </a:pPr>
              <a:t>10</a:t>
            </a:fld>
            <a:endParaRPr lang="ru-RU" dirty="0"/>
          </a:p>
        </p:txBody>
      </p:sp>
      <p:sp>
        <p:nvSpPr>
          <p:cNvPr id="18435" name="TextBox 4"/>
          <p:cNvSpPr txBox="1">
            <a:spLocks noChangeArrowheads="1"/>
          </p:cNvSpPr>
          <p:nvPr/>
        </p:nvSpPr>
        <p:spPr bwMode="auto">
          <a:xfrm>
            <a:off x="539750" y="555625"/>
            <a:ext cx="78581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88900" eaLnBrk="0" hangingPunct="0">
              <a:spcBef>
                <a:spcPct val="20000"/>
              </a:spcBef>
              <a:buFont typeface="+mj-lt"/>
              <a:tabLst>
                <a:tab pos="179388" algn="l"/>
              </a:tabLst>
              <a:defRPr sz="2400">
                <a:solidFill>
                  <a:srgbClr val="005AA9"/>
                </a:solidFill>
                <a:latin typeface="Calibri" pitchFamily="34" charset="0"/>
              </a:defRPr>
            </a:lvl1pPr>
            <a:lvl2pPr marL="284163" indent="173038" eaLnBrk="0" hangingPunct="0">
              <a:spcBef>
                <a:spcPct val="20000"/>
              </a:spcBef>
              <a:buFont typeface="Arial" pitchFamily="34" charset="0"/>
              <a:tabLst>
                <a:tab pos="179388" algn="l"/>
              </a:tabLst>
              <a:defRPr sz="2000">
                <a:solidFill>
                  <a:srgbClr val="504F53"/>
                </a:solidFill>
                <a:latin typeface="Calibri" pitchFamily="34" charset="0"/>
              </a:defRPr>
            </a:lvl2pPr>
            <a:lvl3pPr marL="557213" indent="-203200" eaLnBrk="0" hangingPunct="0">
              <a:spcBef>
                <a:spcPct val="20000"/>
              </a:spcBef>
              <a:buFont typeface="Arial" pitchFamily="34" charset="0"/>
              <a:buChar char="•"/>
              <a:tabLst>
                <a:tab pos="179388" algn="l"/>
              </a:tabLst>
              <a:defRPr sz="20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1319213" algn="just" eaLnBrk="0" hangingPunct="0">
              <a:lnSpc>
                <a:spcPts val="1900"/>
              </a:lnSpc>
              <a:spcBef>
                <a:spcPts val="400"/>
              </a:spcBef>
              <a:buFont typeface="Arial" pitchFamily="34" charset="0"/>
              <a:tabLst>
                <a:tab pos="179388" algn="l"/>
              </a:tabLst>
              <a:defRPr sz="1600">
                <a:solidFill>
                  <a:srgbClr val="504F53"/>
                </a:solidFill>
                <a:latin typeface="Calibri" pitchFamily="34" charset="0"/>
              </a:defRPr>
            </a:lvl4pPr>
            <a:lvl5pPr marL="1122363" indent="706438" eaLnBrk="0" hangingPunct="0">
              <a:lnSpc>
                <a:spcPts val="1800"/>
              </a:lnSpc>
              <a:spcBef>
                <a:spcPts val="400"/>
              </a:spcBef>
              <a:buFont typeface="Arial" pitchFamily="34" charset="0"/>
              <a:tabLst>
                <a:tab pos="179388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5pPr>
            <a:lvl6pPr marL="1579563" indent="706438" defTabSz="8159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tabLst>
                <a:tab pos="179388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6pPr>
            <a:lvl7pPr marL="2036763" indent="706438" defTabSz="8159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tabLst>
                <a:tab pos="179388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7pPr>
            <a:lvl8pPr marL="2493963" indent="706438" defTabSz="8159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tabLst>
                <a:tab pos="179388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8pPr>
            <a:lvl9pPr marL="2951163" indent="706438" defTabSz="8159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tabLst>
                <a:tab pos="179388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altLang="ru-RU" b="1"/>
              <a:t>Патентная система налогообложения (применяется только индивидуальными предпринимателями). </a:t>
            </a:r>
            <a:endParaRPr lang="ru-RU" altLang="ru-RU" i="1"/>
          </a:p>
        </p:txBody>
      </p:sp>
      <p:sp>
        <p:nvSpPr>
          <p:cNvPr id="18436" name="Прямоугольник 1"/>
          <p:cNvSpPr>
            <a:spLocks noChangeArrowheads="1"/>
          </p:cNvSpPr>
          <p:nvPr/>
        </p:nvSpPr>
        <p:spPr bwMode="auto">
          <a:xfrm>
            <a:off x="395288" y="1419225"/>
            <a:ext cx="7921625" cy="354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5AA9"/>
                </a:solidFill>
              </a:rPr>
              <a:t>Перечень видов предпринимательской деятельности, подлежащих налогообложению в рамках ПСН, ограничен. Всего их 63, наиболее популярные из них: </a:t>
            </a:r>
          </a:p>
          <a:p>
            <a:pPr algn="ctr"/>
            <a:r>
              <a:rPr lang="ru-RU" altLang="ru-RU" sz="1400" b="1">
                <a:solidFill>
                  <a:srgbClr val="005AA9"/>
                </a:solidFill>
              </a:rPr>
              <a:t>Розничная торговля через объекты стационарной торговой сети с площадью торговой сети с площадью торгового зала не более 50 кв.м. по каждому объекту организации торговли;</a:t>
            </a:r>
          </a:p>
          <a:p>
            <a:pPr algn="ctr"/>
            <a:r>
              <a:rPr lang="ru-RU" altLang="ru-RU" sz="1400" b="1">
                <a:solidFill>
                  <a:srgbClr val="005AA9"/>
                </a:solidFill>
              </a:rPr>
              <a:t>Услуги общественного питания, оказываемые через объекты общественного питания с площадью зала обслуживания не более 50 кв.м.;</a:t>
            </a:r>
          </a:p>
          <a:p>
            <a:pPr algn="ctr"/>
            <a:r>
              <a:rPr lang="ru-RU" altLang="ru-RU" sz="1400" b="1">
                <a:solidFill>
                  <a:srgbClr val="005AA9"/>
                </a:solidFill>
              </a:rPr>
              <a:t>Услуги общественного питания, оказываемые через объекты общественного питания, не имеющие зала обслуживания посетителей;</a:t>
            </a:r>
          </a:p>
          <a:p>
            <a:pPr algn="ctr"/>
            <a:r>
              <a:rPr lang="ru-RU" altLang="ru-RU" sz="1400" b="1">
                <a:solidFill>
                  <a:srgbClr val="005AA9"/>
                </a:solidFill>
              </a:rPr>
              <a:t>Оказание автотранспортных услуг по перевозке пассажиров автомобильным транспортом,</a:t>
            </a:r>
          </a:p>
          <a:p>
            <a:pPr algn="ctr"/>
            <a:r>
              <a:rPr lang="ru-RU" altLang="ru-RU" sz="1400" b="1">
                <a:solidFill>
                  <a:srgbClr val="005AA9"/>
                </a:solidFill>
              </a:rPr>
              <a:t>Сдача в аренду (наем) жилых и нежилых помещений, садовых домов, земельных участков, принадлежащих ИП на праве собственности;</a:t>
            </a:r>
          </a:p>
          <a:p>
            <a:pPr algn="ctr"/>
            <a:r>
              <a:rPr lang="ru-RU" altLang="ru-RU" sz="1400" b="1">
                <a:solidFill>
                  <a:srgbClr val="005AA9"/>
                </a:solidFill>
              </a:rPr>
              <a:t>Парикмахерские и косметические услуги.  </a:t>
            </a:r>
          </a:p>
          <a:p>
            <a:pPr algn="ctr"/>
            <a:r>
              <a:rPr lang="ru-RU" altLang="ru-RU" sz="1400" b="1">
                <a:solidFill>
                  <a:srgbClr val="005AA9"/>
                </a:solidFill>
              </a:rPr>
              <a:t>Субъекты РФ вправе устанавливать дополнительный перечень бытовых услуг, в отношении которых может применяться патент.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5CE52C-28CE-4610-8664-B8784C0AED47}" type="slidenum">
              <a:rPr lang="ru-RU" smtClean="0"/>
              <a:pPr>
                <a:defRPr/>
              </a:pPr>
              <a:t>11</a:t>
            </a:fld>
            <a:endParaRPr lang="ru-RU" dirty="0"/>
          </a:p>
        </p:txBody>
      </p:sp>
      <p:sp>
        <p:nvSpPr>
          <p:cNvPr id="19459" name="TextBox 4"/>
          <p:cNvSpPr txBox="1">
            <a:spLocks noChangeArrowheads="1"/>
          </p:cNvSpPr>
          <p:nvPr/>
        </p:nvSpPr>
        <p:spPr bwMode="auto">
          <a:xfrm>
            <a:off x="539750" y="555625"/>
            <a:ext cx="78581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88900" eaLnBrk="0" hangingPunct="0">
              <a:spcBef>
                <a:spcPct val="20000"/>
              </a:spcBef>
              <a:buFont typeface="+mj-lt"/>
              <a:tabLst>
                <a:tab pos="179388" algn="l"/>
              </a:tabLst>
              <a:defRPr sz="2400">
                <a:solidFill>
                  <a:srgbClr val="005AA9"/>
                </a:solidFill>
                <a:latin typeface="Calibri" pitchFamily="34" charset="0"/>
              </a:defRPr>
            </a:lvl1pPr>
            <a:lvl2pPr marL="284163" indent="173038" eaLnBrk="0" hangingPunct="0">
              <a:spcBef>
                <a:spcPct val="20000"/>
              </a:spcBef>
              <a:buFont typeface="Arial" pitchFamily="34" charset="0"/>
              <a:tabLst>
                <a:tab pos="179388" algn="l"/>
              </a:tabLst>
              <a:defRPr sz="2000">
                <a:solidFill>
                  <a:srgbClr val="504F53"/>
                </a:solidFill>
                <a:latin typeface="Calibri" pitchFamily="34" charset="0"/>
              </a:defRPr>
            </a:lvl2pPr>
            <a:lvl3pPr marL="557213" indent="-203200" eaLnBrk="0" hangingPunct="0">
              <a:spcBef>
                <a:spcPct val="20000"/>
              </a:spcBef>
              <a:buFont typeface="Arial" pitchFamily="34" charset="0"/>
              <a:buChar char="•"/>
              <a:tabLst>
                <a:tab pos="179388" algn="l"/>
              </a:tabLst>
              <a:defRPr sz="20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1319213" algn="just" eaLnBrk="0" hangingPunct="0">
              <a:lnSpc>
                <a:spcPts val="1900"/>
              </a:lnSpc>
              <a:spcBef>
                <a:spcPts val="400"/>
              </a:spcBef>
              <a:buFont typeface="Arial" pitchFamily="34" charset="0"/>
              <a:tabLst>
                <a:tab pos="179388" algn="l"/>
              </a:tabLst>
              <a:defRPr sz="1600">
                <a:solidFill>
                  <a:srgbClr val="504F53"/>
                </a:solidFill>
                <a:latin typeface="Calibri" pitchFamily="34" charset="0"/>
              </a:defRPr>
            </a:lvl4pPr>
            <a:lvl5pPr marL="1122363" indent="706438" eaLnBrk="0" hangingPunct="0">
              <a:lnSpc>
                <a:spcPts val="1800"/>
              </a:lnSpc>
              <a:spcBef>
                <a:spcPts val="400"/>
              </a:spcBef>
              <a:buFont typeface="Arial" pitchFamily="34" charset="0"/>
              <a:tabLst>
                <a:tab pos="179388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5pPr>
            <a:lvl6pPr marL="1579563" indent="706438" defTabSz="8159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tabLst>
                <a:tab pos="179388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6pPr>
            <a:lvl7pPr marL="2036763" indent="706438" defTabSz="8159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tabLst>
                <a:tab pos="179388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7pPr>
            <a:lvl8pPr marL="2493963" indent="706438" defTabSz="8159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tabLst>
                <a:tab pos="179388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8pPr>
            <a:lvl9pPr marL="2951163" indent="706438" defTabSz="8159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tabLst>
                <a:tab pos="179388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altLang="ru-RU" b="1"/>
              <a:t>Патентная система налогообложения (применяется только индивидуальными предпринимателями). </a:t>
            </a:r>
            <a:endParaRPr lang="ru-RU" altLang="ru-RU" i="1"/>
          </a:p>
        </p:txBody>
      </p:sp>
      <p:sp>
        <p:nvSpPr>
          <p:cNvPr id="19460" name="Прямоугольник 1"/>
          <p:cNvSpPr>
            <a:spLocks noChangeArrowheads="1"/>
          </p:cNvSpPr>
          <p:nvPr/>
        </p:nvSpPr>
        <p:spPr bwMode="auto">
          <a:xfrm>
            <a:off x="395288" y="1419225"/>
            <a:ext cx="7921625" cy="354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rgbClr val="FF0000"/>
                </a:solidFill>
              </a:rPr>
              <a:t>Основные ограничения:</a:t>
            </a:r>
          </a:p>
          <a:p>
            <a:pPr algn="ctr"/>
            <a:r>
              <a:rPr lang="ru-RU" altLang="ru-RU" b="1">
                <a:solidFill>
                  <a:srgbClr val="005AA9"/>
                </a:solidFill>
              </a:rPr>
              <a:t>Средняя численность наемных работников не должна превышать за налоговый период 15 человек,</a:t>
            </a:r>
          </a:p>
          <a:p>
            <a:pPr algn="ctr"/>
            <a:r>
              <a:rPr lang="ru-RU" altLang="ru-RU" b="1">
                <a:solidFill>
                  <a:srgbClr val="005AA9"/>
                </a:solidFill>
              </a:rPr>
              <a:t>Доход не должен превышать 60 млн. руб. в год.</a:t>
            </a:r>
          </a:p>
          <a:p>
            <a:pPr algn="ctr"/>
            <a:r>
              <a:rPr lang="ru-RU" altLang="ru-RU" b="1">
                <a:solidFill>
                  <a:srgbClr val="FF0000"/>
                </a:solidFill>
              </a:rPr>
              <a:t>Налоговая ставка:  6 %.</a:t>
            </a:r>
          </a:p>
          <a:p>
            <a:pPr algn="ctr"/>
            <a:r>
              <a:rPr lang="ru-RU" altLang="ru-RU" b="1">
                <a:solidFill>
                  <a:srgbClr val="005AA9"/>
                </a:solidFill>
              </a:rPr>
              <a:t> </a:t>
            </a:r>
          </a:p>
          <a:p>
            <a:pPr algn="ctr"/>
            <a:r>
              <a:rPr lang="ru-RU" altLang="ru-RU" b="1">
                <a:solidFill>
                  <a:srgbClr val="FF0000"/>
                </a:solidFill>
              </a:rPr>
              <a:t>Патент не применяется в отношении:</a:t>
            </a:r>
          </a:p>
          <a:p>
            <a:pPr algn="ctr"/>
            <a:r>
              <a:rPr lang="ru-RU" altLang="ru-RU" b="1">
                <a:solidFill>
                  <a:srgbClr val="005AA9"/>
                </a:solidFill>
              </a:rPr>
              <a:t>- видов предпринимательской деятельности, осуществляемых в рамках договора простого товарищества (договора о совместной деятельности) или договора доверительного управления имущества,</a:t>
            </a:r>
          </a:p>
          <a:p>
            <a:pPr algn="ctr"/>
            <a:r>
              <a:rPr lang="ru-RU" altLang="ru-RU" b="1">
                <a:solidFill>
                  <a:srgbClr val="005AA9"/>
                </a:solidFill>
              </a:rPr>
              <a:t>-    реализации товаров, не относящейся к розничной торговле (реализация подакцизных товаров, товаров, подлежащих обязательной маркировке средствами идентификации, в том числе контрольными (идентификационными) знаками.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60D19E-4EE7-4A72-8BD4-ED266CCA52BF}" type="slidenum">
              <a:rPr lang="ru-RU" smtClean="0"/>
              <a:pPr>
                <a:defRPr/>
              </a:pPr>
              <a:t>12</a:t>
            </a:fld>
            <a:endParaRPr lang="ru-RU" dirty="0"/>
          </a:p>
        </p:txBody>
      </p:sp>
      <p:sp>
        <p:nvSpPr>
          <p:cNvPr id="20483" name="TextBox 4"/>
          <p:cNvSpPr txBox="1">
            <a:spLocks noChangeArrowheads="1"/>
          </p:cNvSpPr>
          <p:nvPr/>
        </p:nvSpPr>
        <p:spPr bwMode="auto">
          <a:xfrm>
            <a:off x="539750" y="555625"/>
            <a:ext cx="78581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88900" eaLnBrk="0" hangingPunct="0">
              <a:spcBef>
                <a:spcPct val="20000"/>
              </a:spcBef>
              <a:buFont typeface="+mj-lt"/>
              <a:tabLst>
                <a:tab pos="179388" algn="l"/>
              </a:tabLst>
              <a:defRPr sz="2400">
                <a:solidFill>
                  <a:srgbClr val="005AA9"/>
                </a:solidFill>
                <a:latin typeface="Calibri" pitchFamily="34" charset="0"/>
              </a:defRPr>
            </a:lvl1pPr>
            <a:lvl2pPr marL="284163" indent="173038" eaLnBrk="0" hangingPunct="0">
              <a:spcBef>
                <a:spcPct val="20000"/>
              </a:spcBef>
              <a:buFont typeface="Arial" pitchFamily="34" charset="0"/>
              <a:tabLst>
                <a:tab pos="179388" algn="l"/>
              </a:tabLst>
              <a:defRPr sz="2000">
                <a:solidFill>
                  <a:srgbClr val="504F53"/>
                </a:solidFill>
                <a:latin typeface="Calibri" pitchFamily="34" charset="0"/>
              </a:defRPr>
            </a:lvl2pPr>
            <a:lvl3pPr marL="557213" indent="-203200" eaLnBrk="0" hangingPunct="0">
              <a:spcBef>
                <a:spcPct val="20000"/>
              </a:spcBef>
              <a:buFont typeface="Arial" pitchFamily="34" charset="0"/>
              <a:buChar char="•"/>
              <a:tabLst>
                <a:tab pos="179388" algn="l"/>
              </a:tabLst>
              <a:defRPr sz="20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1319213" algn="just" eaLnBrk="0" hangingPunct="0">
              <a:lnSpc>
                <a:spcPts val="1900"/>
              </a:lnSpc>
              <a:spcBef>
                <a:spcPts val="400"/>
              </a:spcBef>
              <a:buFont typeface="Arial" pitchFamily="34" charset="0"/>
              <a:tabLst>
                <a:tab pos="179388" algn="l"/>
              </a:tabLst>
              <a:defRPr sz="1600">
                <a:solidFill>
                  <a:srgbClr val="504F53"/>
                </a:solidFill>
                <a:latin typeface="Calibri" pitchFamily="34" charset="0"/>
              </a:defRPr>
            </a:lvl4pPr>
            <a:lvl5pPr marL="1122363" indent="706438" eaLnBrk="0" hangingPunct="0">
              <a:lnSpc>
                <a:spcPts val="1800"/>
              </a:lnSpc>
              <a:spcBef>
                <a:spcPts val="400"/>
              </a:spcBef>
              <a:buFont typeface="Arial" pitchFamily="34" charset="0"/>
              <a:tabLst>
                <a:tab pos="179388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5pPr>
            <a:lvl6pPr marL="1579563" indent="706438" defTabSz="8159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tabLst>
                <a:tab pos="179388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6pPr>
            <a:lvl7pPr marL="2036763" indent="706438" defTabSz="8159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tabLst>
                <a:tab pos="179388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7pPr>
            <a:lvl8pPr marL="2493963" indent="706438" defTabSz="8159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tabLst>
                <a:tab pos="179388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8pPr>
            <a:lvl9pPr marL="2951163" indent="706438" defTabSz="8159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tabLst>
                <a:tab pos="179388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altLang="ru-RU" b="1"/>
              <a:t>Патентная система налогообложения (применяется только индивидуальными предпринимателями). </a:t>
            </a:r>
            <a:endParaRPr lang="ru-RU" altLang="ru-RU" i="1"/>
          </a:p>
        </p:txBody>
      </p:sp>
      <p:sp>
        <p:nvSpPr>
          <p:cNvPr id="20484" name="Прямоугольник 1"/>
          <p:cNvSpPr>
            <a:spLocks noChangeArrowheads="1"/>
          </p:cNvSpPr>
          <p:nvPr/>
        </p:nvSpPr>
        <p:spPr bwMode="auto">
          <a:xfrm>
            <a:off x="395288" y="1419225"/>
            <a:ext cx="7921625" cy="3294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rgbClr val="FF0000"/>
                </a:solidFill>
              </a:rPr>
              <a:t>Основные обязанности налогоплательщиков при применении ПСН:</a:t>
            </a:r>
          </a:p>
          <a:p>
            <a:pPr algn="ctr"/>
            <a:r>
              <a:rPr lang="ru-RU" altLang="ru-RU" b="1">
                <a:solidFill>
                  <a:srgbClr val="005AA9"/>
                </a:solidFill>
              </a:rPr>
              <a:t>В соответствии с пп. 2 п. 2 ст. 346.51 НК РФ налогоплательщики, применяющие ПСН, производят уплату налога по месту постановки на учет в налоговом органе, если патент получен на срок от шести месяцев до календарного года:</a:t>
            </a:r>
          </a:p>
          <a:p>
            <a:pPr algn="ctr"/>
            <a:r>
              <a:rPr lang="ru-RU" altLang="ru-RU" b="1">
                <a:solidFill>
                  <a:srgbClr val="005AA9"/>
                </a:solidFill>
              </a:rPr>
              <a:t>- в размере одной трети суммы налога в срок не позднее девяноста календарных дней после начала действия патента;</a:t>
            </a:r>
          </a:p>
          <a:p>
            <a:pPr algn="ctr"/>
            <a:r>
              <a:rPr lang="ru-RU" altLang="ru-RU" b="1">
                <a:solidFill>
                  <a:srgbClr val="005AA9"/>
                </a:solidFill>
              </a:rPr>
              <a:t>- в размере двух третей суммы налога в срок не   позднее срока окончания действия патента.</a:t>
            </a:r>
          </a:p>
          <a:p>
            <a:pPr algn="ctr"/>
            <a:r>
              <a:rPr lang="ru-RU" altLang="ru-RU" b="1">
                <a:solidFill>
                  <a:srgbClr val="005AA9"/>
                </a:solidFill>
              </a:rPr>
              <a:t>Необходимо вести книгу учета доходов (п.1 ст.346.53 НК РФ).</a:t>
            </a:r>
          </a:p>
          <a:p>
            <a:pPr algn="ctr"/>
            <a:r>
              <a:rPr lang="ru-RU" altLang="ru-RU" b="1">
                <a:solidFill>
                  <a:srgbClr val="005AA9"/>
                </a:solidFill>
              </a:rPr>
              <a:t>         Книга учета доходов индивидуальных предпринимателей, применяющих патентную систему налогообложения утверждена Приказом Минфина России от 22.10.2012 N 135н.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E4075B-336C-4A50-822A-10B8C91BB488}" type="slidenum">
              <a:rPr lang="ru-RU" smtClean="0"/>
              <a:pPr>
                <a:defRPr/>
              </a:pPr>
              <a:t>13</a:t>
            </a:fld>
            <a:endParaRPr lang="ru-RU" dirty="0"/>
          </a:p>
        </p:txBody>
      </p:sp>
      <p:sp>
        <p:nvSpPr>
          <p:cNvPr id="21507" name="TextBox 4"/>
          <p:cNvSpPr txBox="1">
            <a:spLocks noChangeArrowheads="1"/>
          </p:cNvSpPr>
          <p:nvPr/>
        </p:nvSpPr>
        <p:spPr bwMode="auto">
          <a:xfrm>
            <a:off x="539750" y="555625"/>
            <a:ext cx="78581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88900" eaLnBrk="0" hangingPunct="0">
              <a:spcBef>
                <a:spcPct val="20000"/>
              </a:spcBef>
              <a:buFont typeface="+mj-lt"/>
              <a:tabLst>
                <a:tab pos="179388" algn="l"/>
              </a:tabLst>
              <a:defRPr sz="2400">
                <a:solidFill>
                  <a:srgbClr val="005AA9"/>
                </a:solidFill>
                <a:latin typeface="Calibri" pitchFamily="34" charset="0"/>
              </a:defRPr>
            </a:lvl1pPr>
            <a:lvl2pPr marL="284163" indent="173038" eaLnBrk="0" hangingPunct="0">
              <a:spcBef>
                <a:spcPct val="20000"/>
              </a:spcBef>
              <a:buFont typeface="Arial" pitchFamily="34" charset="0"/>
              <a:tabLst>
                <a:tab pos="179388" algn="l"/>
              </a:tabLst>
              <a:defRPr sz="2000">
                <a:solidFill>
                  <a:srgbClr val="504F53"/>
                </a:solidFill>
                <a:latin typeface="Calibri" pitchFamily="34" charset="0"/>
              </a:defRPr>
            </a:lvl2pPr>
            <a:lvl3pPr marL="557213" indent="-203200" eaLnBrk="0" hangingPunct="0">
              <a:spcBef>
                <a:spcPct val="20000"/>
              </a:spcBef>
              <a:buFont typeface="Arial" pitchFamily="34" charset="0"/>
              <a:buChar char="•"/>
              <a:tabLst>
                <a:tab pos="179388" algn="l"/>
              </a:tabLst>
              <a:defRPr sz="20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1319213" algn="just" eaLnBrk="0" hangingPunct="0">
              <a:lnSpc>
                <a:spcPts val="1900"/>
              </a:lnSpc>
              <a:spcBef>
                <a:spcPts val="400"/>
              </a:spcBef>
              <a:buFont typeface="Arial" pitchFamily="34" charset="0"/>
              <a:tabLst>
                <a:tab pos="179388" algn="l"/>
              </a:tabLst>
              <a:defRPr sz="1600">
                <a:solidFill>
                  <a:srgbClr val="504F53"/>
                </a:solidFill>
                <a:latin typeface="Calibri" pitchFamily="34" charset="0"/>
              </a:defRPr>
            </a:lvl4pPr>
            <a:lvl5pPr marL="1122363" indent="706438" eaLnBrk="0" hangingPunct="0">
              <a:lnSpc>
                <a:spcPts val="1800"/>
              </a:lnSpc>
              <a:spcBef>
                <a:spcPts val="400"/>
              </a:spcBef>
              <a:buFont typeface="Arial" pitchFamily="34" charset="0"/>
              <a:tabLst>
                <a:tab pos="179388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5pPr>
            <a:lvl6pPr marL="1579563" indent="706438" defTabSz="8159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tabLst>
                <a:tab pos="179388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6pPr>
            <a:lvl7pPr marL="2036763" indent="706438" defTabSz="8159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tabLst>
                <a:tab pos="179388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7pPr>
            <a:lvl8pPr marL="2493963" indent="706438" defTabSz="8159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tabLst>
                <a:tab pos="179388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8pPr>
            <a:lvl9pPr marL="2951163" indent="706438" defTabSz="8159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tabLst>
                <a:tab pos="179388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altLang="ru-RU" b="1"/>
              <a:t>Патентная система налогообложения (применяется только индивидуальными предпринимателями). </a:t>
            </a:r>
            <a:endParaRPr lang="ru-RU" altLang="ru-RU" i="1"/>
          </a:p>
        </p:txBody>
      </p:sp>
      <p:sp>
        <p:nvSpPr>
          <p:cNvPr id="21508" name="Прямоугольник 1"/>
          <p:cNvSpPr>
            <a:spLocks noChangeArrowheads="1"/>
          </p:cNvSpPr>
          <p:nvPr/>
        </p:nvSpPr>
        <p:spPr bwMode="auto">
          <a:xfrm>
            <a:off x="392113" y="1635125"/>
            <a:ext cx="7921625" cy="286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sz="1800" b="1">
                <a:solidFill>
                  <a:srgbClr val="005AA9"/>
                </a:solidFill>
              </a:rPr>
              <a:t>На основании п.10 ст. 346.43 НК РФ применение патентной системы налогообложения индивидуальными предпринимателями предусматривает их освобождение от обязанности по уплате </a:t>
            </a:r>
          </a:p>
          <a:p>
            <a:pPr algn="ctr"/>
            <a:r>
              <a:rPr lang="ru-RU" altLang="ru-RU" sz="1800" b="1">
                <a:solidFill>
                  <a:srgbClr val="005AA9"/>
                </a:solidFill>
              </a:rPr>
              <a:t>- НДФЛ в отношении доходов, являющихся объектом обложения налогом на профессиональный доход,</a:t>
            </a:r>
          </a:p>
          <a:p>
            <a:pPr algn="ctr"/>
            <a:r>
              <a:rPr lang="ru-RU" altLang="ru-RU" sz="1800" b="1">
                <a:solidFill>
                  <a:srgbClr val="005AA9"/>
                </a:solidFill>
              </a:rPr>
              <a:t>- НДС (кроме НДС при импорте товаров и НДС в качестве налогового агента),</a:t>
            </a:r>
          </a:p>
          <a:p>
            <a:pPr algn="ctr"/>
            <a:r>
              <a:rPr lang="ru-RU" altLang="ru-RU" sz="1800" b="1">
                <a:solidFill>
                  <a:srgbClr val="005AA9"/>
                </a:solidFill>
              </a:rPr>
              <a:t>- налога на имущества (за исключением объектов недвижимости, налоговая база по которым определяется как их кадастровая стоимость).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C4F4A49-8AB2-4ED6-B080-EE857197E792}" type="slidenum">
              <a:rPr lang="ru-RU" smtClean="0"/>
              <a:pPr>
                <a:defRPr/>
              </a:pPr>
              <a:t>14</a:t>
            </a:fld>
            <a:endParaRPr lang="ru-RU" dirty="0"/>
          </a:p>
        </p:txBody>
      </p:sp>
      <p:sp>
        <p:nvSpPr>
          <p:cNvPr id="22531" name="TextBox 4"/>
          <p:cNvSpPr txBox="1">
            <a:spLocks noChangeArrowheads="1"/>
          </p:cNvSpPr>
          <p:nvPr/>
        </p:nvSpPr>
        <p:spPr bwMode="auto">
          <a:xfrm>
            <a:off x="539750" y="555625"/>
            <a:ext cx="78581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88900" eaLnBrk="0" hangingPunct="0">
              <a:spcBef>
                <a:spcPct val="20000"/>
              </a:spcBef>
              <a:buFont typeface="+mj-lt"/>
              <a:tabLst>
                <a:tab pos="179388" algn="l"/>
              </a:tabLst>
              <a:defRPr sz="2400">
                <a:solidFill>
                  <a:srgbClr val="005AA9"/>
                </a:solidFill>
                <a:latin typeface="Calibri" pitchFamily="34" charset="0"/>
              </a:defRPr>
            </a:lvl1pPr>
            <a:lvl2pPr marL="284163" indent="173038" eaLnBrk="0" hangingPunct="0">
              <a:spcBef>
                <a:spcPct val="20000"/>
              </a:spcBef>
              <a:buFont typeface="Arial" pitchFamily="34" charset="0"/>
              <a:tabLst>
                <a:tab pos="179388" algn="l"/>
              </a:tabLst>
              <a:defRPr sz="2000">
                <a:solidFill>
                  <a:srgbClr val="504F53"/>
                </a:solidFill>
                <a:latin typeface="Calibri" pitchFamily="34" charset="0"/>
              </a:defRPr>
            </a:lvl2pPr>
            <a:lvl3pPr marL="557213" indent="-203200" eaLnBrk="0" hangingPunct="0">
              <a:spcBef>
                <a:spcPct val="20000"/>
              </a:spcBef>
              <a:buFont typeface="Arial" pitchFamily="34" charset="0"/>
              <a:buChar char="•"/>
              <a:tabLst>
                <a:tab pos="179388" algn="l"/>
              </a:tabLst>
              <a:defRPr sz="20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1319213" algn="just" eaLnBrk="0" hangingPunct="0">
              <a:lnSpc>
                <a:spcPts val="1900"/>
              </a:lnSpc>
              <a:spcBef>
                <a:spcPts val="400"/>
              </a:spcBef>
              <a:buFont typeface="Arial" pitchFamily="34" charset="0"/>
              <a:tabLst>
                <a:tab pos="179388" algn="l"/>
              </a:tabLst>
              <a:defRPr sz="1600">
                <a:solidFill>
                  <a:srgbClr val="504F53"/>
                </a:solidFill>
                <a:latin typeface="Calibri" pitchFamily="34" charset="0"/>
              </a:defRPr>
            </a:lvl4pPr>
            <a:lvl5pPr marL="1122363" indent="706438" eaLnBrk="0" hangingPunct="0">
              <a:lnSpc>
                <a:spcPts val="1800"/>
              </a:lnSpc>
              <a:spcBef>
                <a:spcPts val="400"/>
              </a:spcBef>
              <a:buFont typeface="Arial" pitchFamily="34" charset="0"/>
              <a:tabLst>
                <a:tab pos="179388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5pPr>
            <a:lvl6pPr marL="1579563" indent="706438" defTabSz="8159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tabLst>
                <a:tab pos="179388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6pPr>
            <a:lvl7pPr marL="2036763" indent="706438" defTabSz="8159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tabLst>
                <a:tab pos="179388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7pPr>
            <a:lvl8pPr marL="2493963" indent="706438" defTabSz="8159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tabLst>
                <a:tab pos="179388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8pPr>
            <a:lvl9pPr marL="2951163" indent="706438" defTabSz="8159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tabLst>
                <a:tab pos="179388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altLang="ru-RU" b="1"/>
              <a:t>Патентная система налогообложения (применяется только индивидуальными предпринимателями). </a:t>
            </a:r>
            <a:endParaRPr lang="ru-RU" altLang="ru-RU" i="1"/>
          </a:p>
        </p:txBody>
      </p:sp>
      <p:sp>
        <p:nvSpPr>
          <p:cNvPr id="22532" name="Прямоугольник 1"/>
          <p:cNvSpPr>
            <a:spLocks noChangeArrowheads="1"/>
          </p:cNvSpPr>
          <p:nvPr/>
        </p:nvSpPr>
        <p:spPr bwMode="auto">
          <a:xfrm>
            <a:off x="392113" y="1635125"/>
            <a:ext cx="7921625" cy="286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sz="1800" b="1">
                <a:solidFill>
                  <a:srgbClr val="005AA9"/>
                </a:solidFill>
              </a:rPr>
              <a:t>На основании п.10 ст. 346.43 НК РФ применение патентной системы налогообложения индивидуальными предпринимателями предусматривает их освобождение от обязанности по уплате </a:t>
            </a:r>
          </a:p>
          <a:p>
            <a:pPr algn="ctr"/>
            <a:r>
              <a:rPr lang="ru-RU" altLang="ru-RU" sz="1800" b="1">
                <a:solidFill>
                  <a:srgbClr val="005AA9"/>
                </a:solidFill>
              </a:rPr>
              <a:t>- НДФЛ в отношении доходов, являющихся объектом обложения налогом на профессиональный доход,</a:t>
            </a:r>
          </a:p>
          <a:p>
            <a:pPr algn="ctr"/>
            <a:r>
              <a:rPr lang="ru-RU" altLang="ru-RU" sz="1800" b="1">
                <a:solidFill>
                  <a:srgbClr val="005AA9"/>
                </a:solidFill>
              </a:rPr>
              <a:t>- НДС (кроме НДС при импорте товаров и НДС в качестве налогового агента),</a:t>
            </a:r>
          </a:p>
          <a:p>
            <a:pPr algn="ctr"/>
            <a:r>
              <a:rPr lang="ru-RU" altLang="ru-RU" sz="1800" b="1">
                <a:solidFill>
                  <a:srgbClr val="005AA9"/>
                </a:solidFill>
              </a:rPr>
              <a:t>- налога на имущества (за исключением объектов недвижимости, налоговая база по которым определяется как их кадастровая стоимость).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386FA32-E514-49DD-BFA8-5B4A92E770B1}" type="slidenum">
              <a:rPr lang="ru-RU" smtClean="0"/>
              <a:pPr>
                <a:defRPr/>
              </a:pPr>
              <a:t>15</a:t>
            </a:fld>
            <a:endParaRPr lang="ru-RU" dirty="0"/>
          </a:p>
        </p:txBody>
      </p:sp>
      <p:sp>
        <p:nvSpPr>
          <p:cNvPr id="23555" name="TextBox 4"/>
          <p:cNvSpPr txBox="1">
            <a:spLocks noChangeArrowheads="1"/>
          </p:cNvSpPr>
          <p:nvPr/>
        </p:nvSpPr>
        <p:spPr bwMode="auto">
          <a:xfrm>
            <a:off x="539750" y="555625"/>
            <a:ext cx="7858125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88900" eaLnBrk="0" hangingPunct="0">
              <a:spcBef>
                <a:spcPct val="20000"/>
              </a:spcBef>
              <a:buFont typeface="+mj-lt"/>
              <a:tabLst>
                <a:tab pos="179388" algn="l"/>
              </a:tabLst>
              <a:defRPr sz="2400">
                <a:solidFill>
                  <a:srgbClr val="005AA9"/>
                </a:solidFill>
                <a:latin typeface="Calibri" pitchFamily="34" charset="0"/>
              </a:defRPr>
            </a:lvl1pPr>
            <a:lvl2pPr marL="284163" indent="173038" eaLnBrk="0" hangingPunct="0">
              <a:spcBef>
                <a:spcPct val="20000"/>
              </a:spcBef>
              <a:buFont typeface="Arial" pitchFamily="34" charset="0"/>
              <a:tabLst>
                <a:tab pos="179388" algn="l"/>
              </a:tabLst>
              <a:defRPr sz="2000">
                <a:solidFill>
                  <a:srgbClr val="504F53"/>
                </a:solidFill>
                <a:latin typeface="Calibri" pitchFamily="34" charset="0"/>
              </a:defRPr>
            </a:lvl2pPr>
            <a:lvl3pPr marL="557213" indent="-203200" eaLnBrk="0" hangingPunct="0">
              <a:spcBef>
                <a:spcPct val="20000"/>
              </a:spcBef>
              <a:buFont typeface="Arial" pitchFamily="34" charset="0"/>
              <a:buChar char="•"/>
              <a:tabLst>
                <a:tab pos="179388" algn="l"/>
              </a:tabLst>
              <a:defRPr sz="20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1319213" algn="just" eaLnBrk="0" hangingPunct="0">
              <a:lnSpc>
                <a:spcPts val="1900"/>
              </a:lnSpc>
              <a:spcBef>
                <a:spcPts val="400"/>
              </a:spcBef>
              <a:buFont typeface="Arial" pitchFamily="34" charset="0"/>
              <a:tabLst>
                <a:tab pos="179388" algn="l"/>
              </a:tabLst>
              <a:defRPr sz="1600">
                <a:solidFill>
                  <a:srgbClr val="504F53"/>
                </a:solidFill>
                <a:latin typeface="Calibri" pitchFamily="34" charset="0"/>
              </a:defRPr>
            </a:lvl4pPr>
            <a:lvl5pPr marL="1122363" indent="706438" eaLnBrk="0" hangingPunct="0">
              <a:lnSpc>
                <a:spcPts val="1800"/>
              </a:lnSpc>
              <a:spcBef>
                <a:spcPts val="400"/>
              </a:spcBef>
              <a:buFont typeface="Arial" pitchFamily="34" charset="0"/>
              <a:tabLst>
                <a:tab pos="179388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5pPr>
            <a:lvl6pPr marL="1579563" indent="706438" defTabSz="8159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tabLst>
                <a:tab pos="179388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6pPr>
            <a:lvl7pPr marL="2036763" indent="706438" defTabSz="8159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tabLst>
                <a:tab pos="179388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7pPr>
            <a:lvl8pPr marL="2493963" indent="706438" defTabSz="8159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tabLst>
                <a:tab pos="179388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8pPr>
            <a:lvl9pPr marL="2951163" indent="706438" defTabSz="8159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tabLst>
                <a:tab pos="179388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altLang="ru-RU" sz="2000" b="1"/>
              <a:t>Налог на профессиональный доход, налог для «самозанятых». </a:t>
            </a:r>
            <a:endParaRPr lang="en-US" altLang="ru-RU" sz="2000" b="1"/>
          </a:p>
          <a:p>
            <a:pPr algn="ctr"/>
            <a:r>
              <a:rPr lang="ru-RU" altLang="ru-RU" sz="2000" b="1"/>
              <a:t>(для физических лиц и индивидуальных предпринимателей). </a:t>
            </a:r>
            <a:endParaRPr lang="ru-RU" altLang="ru-RU" sz="2000" i="1"/>
          </a:p>
        </p:txBody>
      </p:sp>
      <p:sp>
        <p:nvSpPr>
          <p:cNvPr id="23556" name="Прямоугольник 1"/>
          <p:cNvSpPr>
            <a:spLocks noChangeArrowheads="1"/>
          </p:cNvSpPr>
          <p:nvPr/>
        </p:nvSpPr>
        <p:spPr bwMode="auto">
          <a:xfrm>
            <a:off x="381000" y="1419225"/>
            <a:ext cx="7921625" cy="304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rgbClr val="005AA9"/>
                </a:solidFill>
              </a:rPr>
              <a:t>Закон Удмуртской Республики от 21.04.2020 № 19-РЗ </a:t>
            </a:r>
          </a:p>
          <a:p>
            <a:pPr algn="ctr"/>
            <a:r>
              <a:rPr lang="ru-RU" altLang="ru-RU" b="1">
                <a:solidFill>
                  <a:srgbClr val="005AA9"/>
                </a:solidFill>
              </a:rPr>
              <a:t>Начало применения нового специального режима на территории УР -</a:t>
            </a:r>
          </a:p>
          <a:p>
            <a:pPr algn="ctr"/>
            <a:r>
              <a:rPr lang="ru-RU" altLang="ru-RU" b="1">
                <a:solidFill>
                  <a:srgbClr val="005AA9"/>
                </a:solidFill>
              </a:rPr>
              <a:t>1 июля 2020 года.</a:t>
            </a:r>
          </a:p>
          <a:p>
            <a:pPr algn="ctr"/>
            <a:r>
              <a:rPr lang="ru-RU" altLang="ru-RU" b="1">
                <a:solidFill>
                  <a:srgbClr val="005AA9"/>
                </a:solidFill>
              </a:rPr>
              <a:t>Для применения налога на профессиональный доход нужно зарегистрироваться в бесплатном мобильном приложении «Мой налог» или веб-кабинете «Мой налог» на сайте ФНС России. Приложение обеспечивает всё взаимодействие между «самозанятыми»  и налоговыми органами, не требуя личного визита в инспекцию. Оно заменяет кассу и отчетность. </a:t>
            </a:r>
          </a:p>
          <a:p>
            <a:pPr algn="ctr"/>
            <a:r>
              <a:rPr lang="ru-RU" altLang="ru-RU" b="1">
                <a:solidFill>
                  <a:srgbClr val="005AA9"/>
                </a:solidFill>
              </a:rPr>
              <a:t>Применять НПД вправе физические лица (в том числе индивидуальные предприниматели), получающие доходы от деятельности, при которой они не имеют работодателя и не привлекают наемных работников.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44475F4-8464-49E9-80AB-A333B97C993A}" type="slidenum">
              <a:rPr lang="ru-RU" smtClean="0"/>
              <a:pPr>
                <a:defRPr/>
              </a:pPr>
              <a:t>16</a:t>
            </a:fld>
            <a:endParaRPr lang="ru-RU" dirty="0"/>
          </a:p>
        </p:txBody>
      </p:sp>
      <p:sp>
        <p:nvSpPr>
          <p:cNvPr id="24579" name="TextBox 4"/>
          <p:cNvSpPr txBox="1">
            <a:spLocks noChangeArrowheads="1"/>
          </p:cNvSpPr>
          <p:nvPr/>
        </p:nvSpPr>
        <p:spPr bwMode="auto">
          <a:xfrm>
            <a:off x="539750" y="555625"/>
            <a:ext cx="7858125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88900" eaLnBrk="0" hangingPunct="0">
              <a:spcBef>
                <a:spcPct val="20000"/>
              </a:spcBef>
              <a:buFont typeface="+mj-lt"/>
              <a:tabLst>
                <a:tab pos="179388" algn="l"/>
              </a:tabLst>
              <a:defRPr sz="2400">
                <a:solidFill>
                  <a:srgbClr val="005AA9"/>
                </a:solidFill>
                <a:latin typeface="Calibri" pitchFamily="34" charset="0"/>
              </a:defRPr>
            </a:lvl1pPr>
            <a:lvl2pPr marL="284163" indent="173038" eaLnBrk="0" hangingPunct="0">
              <a:spcBef>
                <a:spcPct val="20000"/>
              </a:spcBef>
              <a:buFont typeface="Arial" pitchFamily="34" charset="0"/>
              <a:tabLst>
                <a:tab pos="179388" algn="l"/>
              </a:tabLst>
              <a:defRPr sz="2000">
                <a:solidFill>
                  <a:srgbClr val="504F53"/>
                </a:solidFill>
                <a:latin typeface="Calibri" pitchFamily="34" charset="0"/>
              </a:defRPr>
            </a:lvl2pPr>
            <a:lvl3pPr marL="557213" indent="-203200" eaLnBrk="0" hangingPunct="0">
              <a:spcBef>
                <a:spcPct val="20000"/>
              </a:spcBef>
              <a:buFont typeface="Arial" pitchFamily="34" charset="0"/>
              <a:buChar char="•"/>
              <a:tabLst>
                <a:tab pos="179388" algn="l"/>
              </a:tabLst>
              <a:defRPr sz="20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1319213" algn="just" eaLnBrk="0" hangingPunct="0">
              <a:lnSpc>
                <a:spcPts val="1900"/>
              </a:lnSpc>
              <a:spcBef>
                <a:spcPts val="400"/>
              </a:spcBef>
              <a:buFont typeface="Arial" pitchFamily="34" charset="0"/>
              <a:tabLst>
                <a:tab pos="179388" algn="l"/>
              </a:tabLst>
              <a:defRPr sz="1600">
                <a:solidFill>
                  <a:srgbClr val="504F53"/>
                </a:solidFill>
                <a:latin typeface="Calibri" pitchFamily="34" charset="0"/>
              </a:defRPr>
            </a:lvl4pPr>
            <a:lvl5pPr marL="1122363" indent="706438" eaLnBrk="0" hangingPunct="0">
              <a:lnSpc>
                <a:spcPts val="1800"/>
              </a:lnSpc>
              <a:spcBef>
                <a:spcPts val="400"/>
              </a:spcBef>
              <a:buFont typeface="Arial" pitchFamily="34" charset="0"/>
              <a:tabLst>
                <a:tab pos="179388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5pPr>
            <a:lvl6pPr marL="1579563" indent="706438" defTabSz="8159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tabLst>
                <a:tab pos="179388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6pPr>
            <a:lvl7pPr marL="2036763" indent="706438" defTabSz="8159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tabLst>
                <a:tab pos="179388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7pPr>
            <a:lvl8pPr marL="2493963" indent="706438" defTabSz="8159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tabLst>
                <a:tab pos="179388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8pPr>
            <a:lvl9pPr marL="2951163" indent="706438" defTabSz="8159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tabLst>
                <a:tab pos="179388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altLang="ru-RU" sz="2000" b="1"/>
              <a:t>Налог на профессиональный доход, налог для «самозанятых». </a:t>
            </a:r>
          </a:p>
          <a:p>
            <a:pPr algn="ctr"/>
            <a:r>
              <a:rPr lang="ru-RU" altLang="ru-RU" sz="2000" b="1"/>
              <a:t>(для физических лиц и индивидуальных предпринимателей). </a:t>
            </a:r>
            <a:endParaRPr lang="ru-RU" altLang="ru-RU" sz="2000" i="1"/>
          </a:p>
        </p:txBody>
      </p:sp>
      <p:sp>
        <p:nvSpPr>
          <p:cNvPr id="24580" name="Прямоугольник 1"/>
          <p:cNvSpPr>
            <a:spLocks noChangeArrowheads="1"/>
          </p:cNvSpPr>
          <p:nvPr/>
        </p:nvSpPr>
        <p:spPr bwMode="auto">
          <a:xfrm>
            <a:off x="395288" y="1635125"/>
            <a:ext cx="7921625" cy="317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sz="2000" b="1">
                <a:solidFill>
                  <a:srgbClr val="FF0000"/>
                </a:solidFill>
              </a:rPr>
              <a:t>Ограничениями для применения НПД являются:</a:t>
            </a:r>
            <a:endParaRPr lang="en-US" altLang="ru-RU" sz="2000" b="1">
              <a:solidFill>
                <a:srgbClr val="FF0000"/>
              </a:solidFill>
            </a:endParaRPr>
          </a:p>
          <a:p>
            <a:pPr algn="ctr"/>
            <a:r>
              <a:rPr lang="en-US" altLang="ru-RU" sz="2000" b="1">
                <a:solidFill>
                  <a:srgbClr val="005AA9"/>
                </a:solidFill>
              </a:rPr>
              <a:t>- </a:t>
            </a:r>
            <a:r>
              <a:rPr lang="ru-RU" altLang="ru-RU" sz="2000" b="1">
                <a:solidFill>
                  <a:srgbClr val="005AA9"/>
                </a:solidFill>
              </a:rPr>
              <a:t>нельзя привлекать работников;</a:t>
            </a:r>
            <a:endParaRPr lang="ru-RU" altLang="ru-RU" sz="2000">
              <a:solidFill>
                <a:srgbClr val="005AA9"/>
              </a:solidFill>
            </a:endParaRPr>
          </a:p>
          <a:p>
            <a:pPr algn="ctr"/>
            <a:r>
              <a:rPr lang="ru-RU" altLang="ru-RU" sz="2000" b="1">
                <a:solidFill>
                  <a:srgbClr val="005AA9"/>
                </a:solidFill>
              </a:rPr>
              <a:t>- доход не может за год превысить 2,4 млн рублей;</a:t>
            </a:r>
          </a:p>
          <a:p>
            <a:pPr algn="ctr"/>
            <a:r>
              <a:rPr lang="ru-RU" altLang="ru-RU" sz="2000" b="1">
                <a:solidFill>
                  <a:srgbClr val="005AA9"/>
                </a:solidFill>
              </a:rPr>
              <a:t>- не применяется при перепродаже товаров, имущественных прав (кроме имущества для личных, домашних и (или) иных подобных нужд);</a:t>
            </a:r>
          </a:p>
          <a:p>
            <a:pPr algn="ctr"/>
            <a:r>
              <a:rPr lang="ru-RU" altLang="ru-RU" sz="2000" b="1">
                <a:solidFill>
                  <a:srgbClr val="005AA9"/>
                </a:solidFill>
              </a:rPr>
              <a:t>- нельзя совмещать с иными налоговыми режимами,</a:t>
            </a:r>
          </a:p>
          <a:p>
            <a:pPr algn="ctr"/>
            <a:r>
              <a:rPr lang="ru-RU" altLang="ru-RU" sz="2000" b="1">
                <a:solidFill>
                  <a:srgbClr val="005AA9"/>
                </a:solidFill>
              </a:rPr>
              <a:t>- не применяется при  реализации подакцизных товаров и товаров, подлежащих обязательной маркировке средствами идентификации.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AF0735E-6304-4B38-B040-3B632BC7A6E6}" type="slidenum">
              <a:rPr lang="ru-RU" smtClean="0"/>
              <a:pPr>
                <a:defRPr/>
              </a:pPr>
              <a:t>17</a:t>
            </a:fld>
            <a:endParaRPr lang="ru-RU" dirty="0"/>
          </a:p>
        </p:txBody>
      </p:sp>
      <p:sp>
        <p:nvSpPr>
          <p:cNvPr id="25603" name="TextBox 4"/>
          <p:cNvSpPr txBox="1">
            <a:spLocks noChangeArrowheads="1"/>
          </p:cNvSpPr>
          <p:nvPr/>
        </p:nvSpPr>
        <p:spPr bwMode="auto">
          <a:xfrm>
            <a:off x="539750" y="555625"/>
            <a:ext cx="7858125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88900" eaLnBrk="0" hangingPunct="0">
              <a:spcBef>
                <a:spcPct val="20000"/>
              </a:spcBef>
              <a:buFont typeface="+mj-lt"/>
              <a:tabLst>
                <a:tab pos="179388" algn="l"/>
              </a:tabLst>
              <a:defRPr sz="2400">
                <a:solidFill>
                  <a:srgbClr val="005AA9"/>
                </a:solidFill>
                <a:latin typeface="Calibri" pitchFamily="34" charset="0"/>
              </a:defRPr>
            </a:lvl1pPr>
            <a:lvl2pPr marL="284163" indent="173038" eaLnBrk="0" hangingPunct="0">
              <a:spcBef>
                <a:spcPct val="20000"/>
              </a:spcBef>
              <a:buFont typeface="Arial" pitchFamily="34" charset="0"/>
              <a:tabLst>
                <a:tab pos="179388" algn="l"/>
              </a:tabLst>
              <a:defRPr sz="2000">
                <a:solidFill>
                  <a:srgbClr val="504F53"/>
                </a:solidFill>
                <a:latin typeface="Calibri" pitchFamily="34" charset="0"/>
              </a:defRPr>
            </a:lvl2pPr>
            <a:lvl3pPr marL="557213" indent="-203200" eaLnBrk="0" hangingPunct="0">
              <a:spcBef>
                <a:spcPct val="20000"/>
              </a:spcBef>
              <a:buFont typeface="Arial" pitchFamily="34" charset="0"/>
              <a:buChar char="•"/>
              <a:tabLst>
                <a:tab pos="179388" algn="l"/>
              </a:tabLst>
              <a:defRPr sz="20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1319213" algn="just" eaLnBrk="0" hangingPunct="0">
              <a:lnSpc>
                <a:spcPts val="1900"/>
              </a:lnSpc>
              <a:spcBef>
                <a:spcPts val="400"/>
              </a:spcBef>
              <a:buFont typeface="Arial" pitchFamily="34" charset="0"/>
              <a:tabLst>
                <a:tab pos="179388" algn="l"/>
              </a:tabLst>
              <a:defRPr sz="1600">
                <a:solidFill>
                  <a:srgbClr val="504F53"/>
                </a:solidFill>
                <a:latin typeface="Calibri" pitchFamily="34" charset="0"/>
              </a:defRPr>
            </a:lvl4pPr>
            <a:lvl5pPr marL="1122363" indent="706438" eaLnBrk="0" hangingPunct="0">
              <a:lnSpc>
                <a:spcPts val="1800"/>
              </a:lnSpc>
              <a:spcBef>
                <a:spcPts val="400"/>
              </a:spcBef>
              <a:buFont typeface="Arial" pitchFamily="34" charset="0"/>
              <a:tabLst>
                <a:tab pos="179388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5pPr>
            <a:lvl6pPr marL="1579563" indent="706438" defTabSz="8159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tabLst>
                <a:tab pos="179388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6pPr>
            <a:lvl7pPr marL="2036763" indent="706438" defTabSz="8159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tabLst>
                <a:tab pos="179388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7pPr>
            <a:lvl8pPr marL="2493963" indent="706438" defTabSz="8159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tabLst>
                <a:tab pos="179388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8pPr>
            <a:lvl9pPr marL="2951163" indent="706438" defTabSz="8159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tabLst>
                <a:tab pos="179388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altLang="ru-RU" sz="2000" b="1"/>
              <a:t>Налог на профессиональный доход, налог для «самозанятых». </a:t>
            </a:r>
          </a:p>
          <a:p>
            <a:pPr algn="ctr"/>
            <a:r>
              <a:rPr lang="ru-RU" altLang="ru-RU" sz="2000" b="1"/>
              <a:t>(для физических лиц и индивидуальных предпринимателей). </a:t>
            </a:r>
            <a:endParaRPr lang="ru-RU" altLang="ru-RU" sz="2000" i="1"/>
          </a:p>
        </p:txBody>
      </p:sp>
      <p:sp>
        <p:nvSpPr>
          <p:cNvPr id="25604" name="Прямоугольник 1"/>
          <p:cNvSpPr>
            <a:spLocks noChangeArrowheads="1"/>
          </p:cNvSpPr>
          <p:nvPr/>
        </p:nvSpPr>
        <p:spPr bwMode="auto">
          <a:xfrm>
            <a:off x="414338" y="1357313"/>
            <a:ext cx="7920037" cy="378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sz="2000" b="1">
                <a:solidFill>
                  <a:srgbClr val="FF0000"/>
                </a:solidFill>
              </a:rPr>
              <a:t>Налог рассчитывается по ставкам:</a:t>
            </a:r>
          </a:p>
          <a:p>
            <a:pPr algn="ctr"/>
            <a:r>
              <a:rPr lang="ru-RU" altLang="ru-RU" sz="2000" b="1">
                <a:solidFill>
                  <a:srgbClr val="005AA9"/>
                </a:solidFill>
              </a:rPr>
              <a:t>- 4% - с дохода от реализации физическим лицам;</a:t>
            </a:r>
          </a:p>
          <a:p>
            <a:pPr algn="ctr"/>
            <a:r>
              <a:rPr lang="ru-RU" altLang="ru-RU" sz="2000" b="1">
                <a:solidFill>
                  <a:srgbClr val="005AA9"/>
                </a:solidFill>
              </a:rPr>
              <a:t>- 6% - с дохода от реализации индивидуальным предпринимателям и юридическим лицам.</a:t>
            </a:r>
          </a:p>
          <a:p>
            <a:pPr algn="ctr"/>
            <a:r>
              <a:rPr lang="ru-RU" altLang="ru-RU" sz="2000" b="1">
                <a:solidFill>
                  <a:srgbClr val="005AA9"/>
                </a:solidFill>
              </a:rPr>
              <a:t>Плательщики НПД могут уплачивать страховые взносы на обязательное пенсионное страхование в добровольном порядке.</a:t>
            </a:r>
          </a:p>
          <a:p>
            <a:pPr algn="ctr"/>
            <a:r>
              <a:rPr lang="ru-RU" altLang="ru-RU" sz="2000" b="1">
                <a:solidFill>
                  <a:srgbClr val="005AA9"/>
                </a:solidFill>
              </a:rPr>
              <a:t>Применение режима заменяет уплату:</a:t>
            </a:r>
          </a:p>
          <a:p>
            <a:pPr algn="ctr"/>
            <a:r>
              <a:rPr lang="ru-RU" altLang="ru-RU" sz="2000" b="1">
                <a:solidFill>
                  <a:srgbClr val="005AA9"/>
                </a:solidFill>
              </a:rPr>
              <a:t>- НДФЛ в отношении доходов, являющихся объектом обложения налогом на профессиональный доход,</a:t>
            </a:r>
          </a:p>
          <a:p>
            <a:pPr algn="ctr"/>
            <a:r>
              <a:rPr lang="ru-RU" altLang="ru-RU" sz="2000" b="1">
                <a:solidFill>
                  <a:srgbClr val="005AA9"/>
                </a:solidFill>
              </a:rPr>
              <a:t>- НДС (кроме НДС при импорте товаров и НДС в качестве налогового агента).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CEA9251-0A17-4FF3-80DC-6854FEBD1129}" type="slidenum">
              <a:rPr lang="ru-RU" smtClean="0"/>
              <a:pPr>
                <a:defRPr/>
              </a:pPr>
              <a:t>18</a:t>
            </a:fld>
            <a:endParaRPr lang="ru-RU" dirty="0"/>
          </a:p>
        </p:txBody>
      </p:sp>
      <p:sp>
        <p:nvSpPr>
          <p:cNvPr id="26627" name="Прямоугольник 1"/>
          <p:cNvSpPr>
            <a:spLocks noChangeArrowheads="1"/>
          </p:cNvSpPr>
          <p:nvPr/>
        </p:nvSpPr>
        <p:spPr bwMode="auto">
          <a:xfrm>
            <a:off x="414338" y="2174875"/>
            <a:ext cx="7920037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sz="2000" b="1">
                <a:solidFill>
                  <a:srgbClr val="005AA9"/>
                </a:solidFill>
              </a:rPr>
              <a:t>Индивидуальные предприниматели или юридические лица, не перешедшие на специальные налоговые режимы в установленные для этого сроки, автоматически переходят с 1 января 2021 года на общий режим налогообложения.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C263047-6D67-453A-8921-668D6283BE93}" type="slidenum">
              <a:rPr lang="ru-RU" smtClean="0"/>
              <a:pPr>
                <a:defRPr/>
              </a:pPr>
              <a:t>19</a:t>
            </a:fld>
            <a:endParaRPr lang="ru-RU" dirty="0"/>
          </a:p>
        </p:txBody>
      </p:sp>
      <p:sp>
        <p:nvSpPr>
          <p:cNvPr id="27651" name="Прямоугольник 1"/>
          <p:cNvSpPr>
            <a:spLocks noChangeArrowheads="1"/>
          </p:cNvSpPr>
          <p:nvPr/>
        </p:nvSpPr>
        <p:spPr bwMode="auto">
          <a:xfrm>
            <a:off x="414338" y="1419225"/>
            <a:ext cx="7920037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sz="1800" b="1">
                <a:solidFill>
                  <a:srgbClr val="005AA9"/>
                </a:solidFill>
              </a:rPr>
              <a:t>Общая система налогообложения (ОСН) применяется юридическими лицами и индивидуальными предпринимателями.</a:t>
            </a:r>
          </a:p>
          <a:p>
            <a:pPr algn="ctr"/>
            <a:r>
              <a:rPr lang="ru-RU" altLang="ru-RU" sz="1800" b="1">
                <a:solidFill>
                  <a:srgbClr val="005AA9"/>
                </a:solidFill>
              </a:rPr>
              <a:t>Ограничения при применении ОСН отсутствуют.</a:t>
            </a:r>
          </a:p>
          <a:p>
            <a:pPr algn="ctr"/>
            <a:r>
              <a:rPr lang="ru-RU" altLang="ru-RU" sz="1800" b="1">
                <a:solidFill>
                  <a:srgbClr val="005AA9"/>
                </a:solidFill>
              </a:rPr>
              <a:t>В случае перехода на общий режим налогообложения, </a:t>
            </a:r>
          </a:p>
          <a:p>
            <a:pPr algn="ctr"/>
            <a:r>
              <a:rPr lang="ru-RU" altLang="ru-RU" sz="1800" b="1">
                <a:solidFill>
                  <a:srgbClr val="005AA9"/>
                </a:solidFill>
              </a:rPr>
              <a:t>- Юридические лица автоматически становятся плательщиками НДС (ставка налога 20%) и налога на прибыль (ставка 20%)</a:t>
            </a:r>
          </a:p>
          <a:p>
            <a:pPr algn="ctr"/>
            <a:r>
              <a:rPr lang="ru-RU" altLang="ru-RU" sz="1800" b="1">
                <a:solidFill>
                  <a:srgbClr val="005AA9"/>
                </a:solidFill>
              </a:rPr>
              <a:t> </a:t>
            </a:r>
          </a:p>
          <a:p>
            <a:pPr algn="ctr"/>
            <a:r>
              <a:rPr lang="ru-RU" altLang="ru-RU" sz="1800" b="1">
                <a:solidFill>
                  <a:srgbClr val="005AA9"/>
                </a:solidFill>
              </a:rPr>
              <a:t>- Индивидуальные предприниматели становятся плательщиками НДС (ставка 20%) и НДФЛ (ставка налога 13%).</a:t>
            </a:r>
          </a:p>
          <a:p>
            <a:pPr algn="ctr"/>
            <a:r>
              <a:rPr lang="ru-RU" altLang="ru-RU" sz="1800" b="1">
                <a:solidFill>
                  <a:srgbClr val="005AA9"/>
                </a:solidFill>
              </a:rPr>
              <a:t>Налогоплательщики ОСН обязаны вести налоговый и бухгалтерский учет, уплачивать налоги и страховые взносы, представлять декларации.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41BC8E4-61B4-4B4B-9345-04576D0F5A7C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  <p:sp>
        <p:nvSpPr>
          <p:cNvPr id="10243" name="TextBox 4"/>
          <p:cNvSpPr txBox="1">
            <a:spLocks noChangeArrowheads="1"/>
          </p:cNvSpPr>
          <p:nvPr/>
        </p:nvSpPr>
        <p:spPr bwMode="auto">
          <a:xfrm>
            <a:off x="539750" y="555625"/>
            <a:ext cx="7858125" cy="3643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88900" eaLnBrk="0" hangingPunct="0">
              <a:spcBef>
                <a:spcPct val="20000"/>
              </a:spcBef>
              <a:buFont typeface="+mj-lt"/>
              <a:tabLst>
                <a:tab pos="179388" algn="l"/>
              </a:tabLst>
              <a:defRPr sz="2400">
                <a:solidFill>
                  <a:srgbClr val="005AA9"/>
                </a:solidFill>
                <a:latin typeface="Calibri" pitchFamily="34" charset="0"/>
              </a:defRPr>
            </a:lvl1pPr>
            <a:lvl2pPr marL="284163" indent="173038" eaLnBrk="0" hangingPunct="0">
              <a:spcBef>
                <a:spcPct val="20000"/>
              </a:spcBef>
              <a:buFont typeface="Arial" pitchFamily="34" charset="0"/>
              <a:tabLst>
                <a:tab pos="179388" algn="l"/>
              </a:tabLst>
              <a:defRPr sz="2000">
                <a:solidFill>
                  <a:srgbClr val="504F53"/>
                </a:solidFill>
                <a:latin typeface="Calibri" pitchFamily="34" charset="0"/>
              </a:defRPr>
            </a:lvl2pPr>
            <a:lvl3pPr marL="557213" indent="-203200" eaLnBrk="0" hangingPunct="0">
              <a:spcBef>
                <a:spcPct val="20000"/>
              </a:spcBef>
              <a:buFont typeface="Arial" pitchFamily="34" charset="0"/>
              <a:buChar char="•"/>
              <a:tabLst>
                <a:tab pos="179388" algn="l"/>
              </a:tabLst>
              <a:defRPr sz="20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1319213" algn="just" eaLnBrk="0" hangingPunct="0">
              <a:lnSpc>
                <a:spcPts val="1900"/>
              </a:lnSpc>
              <a:spcBef>
                <a:spcPts val="400"/>
              </a:spcBef>
              <a:buFont typeface="Arial" pitchFamily="34" charset="0"/>
              <a:tabLst>
                <a:tab pos="179388" algn="l"/>
              </a:tabLst>
              <a:defRPr sz="1600">
                <a:solidFill>
                  <a:srgbClr val="504F53"/>
                </a:solidFill>
                <a:latin typeface="Calibri" pitchFamily="34" charset="0"/>
              </a:defRPr>
            </a:lvl4pPr>
            <a:lvl5pPr marL="1122363" indent="706438" eaLnBrk="0" hangingPunct="0">
              <a:lnSpc>
                <a:spcPts val="1800"/>
              </a:lnSpc>
              <a:spcBef>
                <a:spcPts val="400"/>
              </a:spcBef>
              <a:buFont typeface="Arial" pitchFamily="34" charset="0"/>
              <a:tabLst>
                <a:tab pos="179388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5pPr>
            <a:lvl6pPr marL="1579563" indent="706438" defTabSz="8159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tabLst>
                <a:tab pos="179388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6pPr>
            <a:lvl7pPr marL="2036763" indent="706438" defTabSz="8159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tabLst>
                <a:tab pos="179388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7pPr>
            <a:lvl8pPr marL="2493963" indent="706438" defTabSz="8159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tabLst>
                <a:tab pos="179388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8pPr>
            <a:lvl9pPr marL="2951163" indent="706438" defTabSz="8159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tabLst>
                <a:tab pos="179388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/>
            <a:endParaRPr lang="ru-RU" altLang="ru-RU" sz="2200" b="1">
              <a:latin typeface="Arial" pitchFamily="34" charset="0"/>
              <a:cs typeface="Times New Roman" pitchFamily="18" charset="0"/>
            </a:endParaRPr>
          </a:p>
          <a:p>
            <a:pPr algn="ctr"/>
            <a:r>
              <a:rPr lang="ru-RU" altLang="ru-RU" sz="2200" b="1">
                <a:latin typeface="Arial" pitchFamily="34" charset="0"/>
                <a:cs typeface="Times New Roman" pitchFamily="18" charset="0"/>
              </a:rPr>
              <a:t>Альтернативные системы налогообложения:</a:t>
            </a:r>
            <a:endParaRPr lang="en-US" altLang="ru-RU" sz="2200" b="1">
              <a:latin typeface="Arial" pitchFamily="34" charset="0"/>
              <a:cs typeface="Times New Roman" pitchFamily="18" charset="0"/>
            </a:endParaRPr>
          </a:p>
          <a:p>
            <a:pPr algn="ctr"/>
            <a:r>
              <a:rPr lang="ru-RU" altLang="ru-RU" sz="2200" b="1">
                <a:latin typeface="Arial" pitchFamily="34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altLang="ru-RU" sz="2200" b="1">
                <a:latin typeface="Arial" pitchFamily="34" charset="0"/>
                <a:cs typeface="Times New Roman" pitchFamily="18" charset="0"/>
              </a:rPr>
              <a:t>упрощенная система налогообложения (далее - УСН), </a:t>
            </a:r>
            <a:endParaRPr lang="en-US" altLang="ru-RU" sz="2200" b="1">
              <a:latin typeface="Arial" pitchFamily="34" charset="0"/>
              <a:cs typeface="Times New Roman" pitchFamily="18" charset="0"/>
            </a:endParaRPr>
          </a:p>
          <a:p>
            <a:pPr algn="ctr"/>
            <a:endParaRPr lang="ru-RU" altLang="ru-RU" sz="2200" b="1">
              <a:latin typeface="Arial" pitchFamily="34" charset="0"/>
              <a:cs typeface="Times New Roman" pitchFamily="18" charset="0"/>
            </a:endParaRPr>
          </a:p>
          <a:p>
            <a:pPr algn="ctr"/>
            <a:r>
              <a:rPr lang="ru-RU" altLang="ru-RU" sz="2200" b="1">
                <a:latin typeface="Arial" pitchFamily="34" charset="0"/>
                <a:cs typeface="Times New Roman" pitchFamily="18" charset="0"/>
              </a:rPr>
              <a:t>налог на профессиональный доход (далее - НПД), </a:t>
            </a:r>
            <a:endParaRPr lang="en-US" altLang="ru-RU" sz="2200" b="1">
              <a:latin typeface="Arial" pitchFamily="34" charset="0"/>
              <a:cs typeface="Times New Roman" pitchFamily="18" charset="0"/>
            </a:endParaRPr>
          </a:p>
          <a:p>
            <a:pPr algn="ctr"/>
            <a:endParaRPr lang="ru-RU" altLang="ru-RU" sz="2200" b="1">
              <a:latin typeface="Arial" pitchFamily="34" charset="0"/>
              <a:cs typeface="Times New Roman" pitchFamily="18" charset="0"/>
            </a:endParaRPr>
          </a:p>
          <a:p>
            <a:pPr algn="ctr"/>
            <a:r>
              <a:rPr lang="ru-RU" altLang="ru-RU" sz="2200" b="1">
                <a:latin typeface="Arial" pitchFamily="34" charset="0"/>
                <a:cs typeface="Times New Roman" pitchFamily="18" charset="0"/>
              </a:rPr>
              <a:t>патентная система налогообложения (далее  - ПСН).</a:t>
            </a:r>
            <a:endParaRPr lang="en-US" altLang="ru-RU" sz="2200" b="1">
              <a:latin typeface="Arial" pitchFamily="34" charset="0"/>
              <a:cs typeface="Times New Roman" pitchFamily="18" charset="0"/>
            </a:endParaRPr>
          </a:p>
          <a:p>
            <a:pPr algn="ctr"/>
            <a:r>
              <a:rPr lang="ru-RU" altLang="ru-RU" sz="2000" b="1">
                <a:latin typeface="Arial" pitchFamily="34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FFFFFAF-8760-42C9-8E67-9ACB0BAE8EFA}" type="slidenum">
              <a:rPr lang="ru-RU" smtClean="0"/>
              <a:pPr>
                <a:defRPr/>
              </a:pPr>
              <a:t>20</a:t>
            </a:fld>
            <a:endParaRPr lang="ru-RU" dirty="0"/>
          </a:p>
        </p:txBody>
      </p:sp>
      <p:sp>
        <p:nvSpPr>
          <p:cNvPr id="28675" name="Прямоугольник 1"/>
          <p:cNvSpPr>
            <a:spLocks noChangeArrowheads="1"/>
          </p:cNvSpPr>
          <p:nvPr/>
        </p:nvSpPr>
        <p:spPr bwMode="auto">
          <a:xfrm>
            <a:off x="414338" y="1419225"/>
            <a:ext cx="7920037" cy="3294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rgbClr val="005AA9"/>
                </a:solidFill>
              </a:rPr>
              <a:t>Декларации по НДС представляются только в электронном виде через оператора электронного документооборота. Срок представления НД по НДС - не позднее 25-го числа месяца, следующего за истекшим налоговым периодом (кварталом). Уплата налога за истекший налоговый период осуществляется равными долями не позднее 25-го числа каждого из трех месяцев, следующего за истекшим налоговым периодом.</a:t>
            </a:r>
          </a:p>
          <a:p>
            <a:pPr algn="ctr"/>
            <a:r>
              <a:rPr lang="ru-RU" altLang="ru-RU" b="1">
                <a:solidFill>
                  <a:srgbClr val="005AA9"/>
                </a:solidFill>
              </a:rPr>
              <a:t> </a:t>
            </a:r>
          </a:p>
          <a:p>
            <a:pPr algn="ctr"/>
            <a:r>
              <a:rPr lang="ru-RU" altLang="ru-RU" b="1">
                <a:solidFill>
                  <a:srgbClr val="005AA9"/>
                </a:solidFill>
              </a:rPr>
              <a:t>Налоговые декларации (налоговые расчеты) по налогу на прибыль необходимо представлять не позднее 28 календарных дней со дня окончания соответствующего </a:t>
            </a:r>
            <a:r>
              <a:rPr lang="ru-RU" altLang="ru-RU" b="1">
                <a:solidFill>
                  <a:srgbClr val="005AA9"/>
                </a:solidFill>
                <a:hlinkClick r:id="rId2"/>
              </a:rPr>
              <a:t>отчетного периода</a:t>
            </a:r>
            <a:r>
              <a:rPr lang="ru-RU" altLang="ru-RU" b="1">
                <a:solidFill>
                  <a:srgbClr val="005AA9"/>
                </a:solidFill>
              </a:rPr>
              <a:t> (квартала). </a:t>
            </a:r>
          </a:p>
          <a:p>
            <a:pPr algn="ctr"/>
            <a:r>
              <a:rPr lang="ru-RU" altLang="ru-RU" b="1">
                <a:solidFill>
                  <a:srgbClr val="005AA9"/>
                </a:solidFill>
              </a:rPr>
              <a:t>Налоговые декларации (налоговые расчеты) по итогам налогового периода (года) представляются налогоплательщиками (налоговыми агентами) не позднее 28 марта года, следующего за истекшим налоговым периодом.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2"/>
          <p:cNvSpPr>
            <a:spLocks noGrp="1"/>
          </p:cNvSpPr>
          <p:nvPr>
            <p:ph type="title"/>
          </p:nvPr>
        </p:nvSpPr>
        <p:spPr>
          <a:xfrm>
            <a:off x="755650" y="2139950"/>
            <a:ext cx="7632700" cy="946150"/>
          </a:xfrm>
        </p:spPr>
        <p:txBody>
          <a:bodyPr/>
          <a:lstStyle/>
          <a:p>
            <a:pPr algn="ctr" defTabSz="815975" fontAlgn="base">
              <a:spcAft>
                <a:spcPct val="0"/>
              </a:spcAft>
            </a:pPr>
            <a:r>
              <a:rPr lang="ru-RU" altLang="ru-RU" smtClean="0"/>
              <a:t>Спасибо за внимание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C69EB8F-773F-47C3-9913-D7CB760602A3}" type="slidenum">
              <a:rPr lang="ru-RU" smtClean="0"/>
              <a:pPr>
                <a:defRPr/>
              </a:pPr>
              <a:t>21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A75A92F-948C-4149-8894-C85B80F71343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  <p:sp>
        <p:nvSpPr>
          <p:cNvPr id="11267" name="TextBox 4"/>
          <p:cNvSpPr txBox="1">
            <a:spLocks noChangeArrowheads="1"/>
          </p:cNvSpPr>
          <p:nvPr/>
        </p:nvSpPr>
        <p:spPr bwMode="auto">
          <a:xfrm>
            <a:off x="539750" y="555625"/>
            <a:ext cx="78581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88900" eaLnBrk="0" hangingPunct="0">
              <a:spcBef>
                <a:spcPct val="20000"/>
              </a:spcBef>
              <a:buFont typeface="+mj-lt"/>
              <a:tabLst>
                <a:tab pos="179388" algn="l"/>
              </a:tabLst>
              <a:defRPr sz="2400">
                <a:solidFill>
                  <a:srgbClr val="005AA9"/>
                </a:solidFill>
                <a:latin typeface="Calibri" pitchFamily="34" charset="0"/>
              </a:defRPr>
            </a:lvl1pPr>
            <a:lvl2pPr marL="284163" indent="173038" eaLnBrk="0" hangingPunct="0">
              <a:spcBef>
                <a:spcPct val="20000"/>
              </a:spcBef>
              <a:buFont typeface="Arial" pitchFamily="34" charset="0"/>
              <a:tabLst>
                <a:tab pos="179388" algn="l"/>
              </a:tabLst>
              <a:defRPr sz="2000">
                <a:solidFill>
                  <a:srgbClr val="504F53"/>
                </a:solidFill>
                <a:latin typeface="Calibri" pitchFamily="34" charset="0"/>
              </a:defRPr>
            </a:lvl2pPr>
            <a:lvl3pPr marL="557213" indent="-203200" eaLnBrk="0" hangingPunct="0">
              <a:spcBef>
                <a:spcPct val="20000"/>
              </a:spcBef>
              <a:buFont typeface="Arial" pitchFamily="34" charset="0"/>
              <a:buChar char="•"/>
              <a:tabLst>
                <a:tab pos="179388" algn="l"/>
              </a:tabLst>
              <a:defRPr sz="20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1319213" algn="just" eaLnBrk="0" hangingPunct="0">
              <a:lnSpc>
                <a:spcPts val="1900"/>
              </a:lnSpc>
              <a:spcBef>
                <a:spcPts val="400"/>
              </a:spcBef>
              <a:buFont typeface="Arial" pitchFamily="34" charset="0"/>
              <a:tabLst>
                <a:tab pos="179388" algn="l"/>
              </a:tabLst>
              <a:defRPr sz="1600">
                <a:solidFill>
                  <a:srgbClr val="504F53"/>
                </a:solidFill>
                <a:latin typeface="Calibri" pitchFamily="34" charset="0"/>
              </a:defRPr>
            </a:lvl4pPr>
            <a:lvl5pPr marL="1122363" indent="706438" eaLnBrk="0" hangingPunct="0">
              <a:lnSpc>
                <a:spcPts val="1800"/>
              </a:lnSpc>
              <a:spcBef>
                <a:spcPts val="400"/>
              </a:spcBef>
              <a:buFont typeface="Arial" pitchFamily="34" charset="0"/>
              <a:tabLst>
                <a:tab pos="179388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5pPr>
            <a:lvl6pPr marL="1579563" indent="706438" defTabSz="8159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tabLst>
                <a:tab pos="179388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6pPr>
            <a:lvl7pPr marL="2036763" indent="706438" defTabSz="8159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tabLst>
                <a:tab pos="179388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7pPr>
            <a:lvl8pPr marL="2493963" indent="706438" defTabSz="8159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tabLst>
                <a:tab pos="179388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8pPr>
            <a:lvl9pPr marL="2951163" indent="706438" defTabSz="8159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tabLst>
                <a:tab pos="179388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altLang="ru-RU" sz="2000" b="1">
                <a:latin typeface="Arial" pitchFamily="34" charset="0"/>
                <a:cs typeface="Times New Roman" pitchFamily="18" charset="0"/>
              </a:rPr>
              <a:t>Упрощенная система налогообложения для индивидуальных предпринимателей и организаций.  </a:t>
            </a:r>
          </a:p>
        </p:txBody>
      </p:sp>
      <p:sp>
        <p:nvSpPr>
          <p:cNvPr id="11268" name="Прямоугольник 1"/>
          <p:cNvSpPr>
            <a:spLocks noChangeArrowheads="1"/>
          </p:cNvSpPr>
          <p:nvPr/>
        </p:nvSpPr>
        <p:spPr bwMode="auto">
          <a:xfrm>
            <a:off x="395288" y="1419225"/>
            <a:ext cx="7561262" cy="286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sz="2000" b="1">
                <a:solidFill>
                  <a:srgbClr val="005AA9"/>
                </a:solidFill>
              </a:rPr>
              <a:t>Закон Удмуртской Республики от 29.11.2017 года № 66-РЗ.</a:t>
            </a:r>
          </a:p>
          <a:p>
            <a:pPr algn="ctr"/>
            <a:r>
              <a:rPr lang="ru-RU" altLang="ru-RU" sz="2000" b="1">
                <a:solidFill>
                  <a:srgbClr val="005AA9"/>
                </a:solidFill>
              </a:rPr>
              <a:t> </a:t>
            </a:r>
          </a:p>
          <a:p>
            <a:pPr algn="ctr"/>
            <a:r>
              <a:rPr lang="ru-RU" altLang="ru-RU" sz="2000" b="1">
                <a:solidFill>
                  <a:srgbClr val="005AA9"/>
                </a:solidFill>
              </a:rPr>
              <a:t>Для перехода на УСН необходимо представить Уведомление по форме № 26.2-1 в налоговый орган по месту жительства ИП (месту нахождения организации) в срок не позднее 31 декабря 2020 года.</a:t>
            </a:r>
          </a:p>
          <a:p>
            <a:pPr algn="ctr"/>
            <a:r>
              <a:rPr lang="ru-RU" altLang="ru-RU" sz="2000" b="1">
                <a:solidFill>
                  <a:srgbClr val="005AA9"/>
                </a:solidFill>
              </a:rPr>
              <a:t>В рамках УСН можно выбрать объект налогообложения «Доходы» или «Доходы, уменьшенные на величину произведенных расходов».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24F42CA-0F02-43FC-AA35-D1105C1909AC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  <p:sp>
        <p:nvSpPr>
          <p:cNvPr id="12291" name="TextBox 4"/>
          <p:cNvSpPr txBox="1">
            <a:spLocks noChangeArrowheads="1"/>
          </p:cNvSpPr>
          <p:nvPr/>
        </p:nvSpPr>
        <p:spPr bwMode="auto">
          <a:xfrm>
            <a:off x="539750" y="555625"/>
            <a:ext cx="78581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88900" eaLnBrk="0" hangingPunct="0">
              <a:spcBef>
                <a:spcPct val="20000"/>
              </a:spcBef>
              <a:buFont typeface="+mj-lt"/>
              <a:tabLst>
                <a:tab pos="179388" algn="l"/>
              </a:tabLst>
              <a:defRPr sz="2400">
                <a:solidFill>
                  <a:srgbClr val="005AA9"/>
                </a:solidFill>
                <a:latin typeface="Calibri" pitchFamily="34" charset="0"/>
              </a:defRPr>
            </a:lvl1pPr>
            <a:lvl2pPr marL="284163" indent="173038" eaLnBrk="0" hangingPunct="0">
              <a:spcBef>
                <a:spcPct val="20000"/>
              </a:spcBef>
              <a:buFont typeface="Arial" pitchFamily="34" charset="0"/>
              <a:tabLst>
                <a:tab pos="179388" algn="l"/>
              </a:tabLst>
              <a:defRPr sz="2000">
                <a:solidFill>
                  <a:srgbClr val="504F53"/>
                </a:solidFill>
                <a:latin typeface="Calibri" pitchFamily="34" charset="0"/>
              </a:defRPr>
            </a:lvl2pPr>
            <a:lvl3pPr marL="557213" indent="-203200" eaLnBrk="0" hangingPunct="0">
              <a:spcBef>
                <a:spcPct val="20000"/>
              </a:spcBef>
              <a:buFont typeface="Arial" pitchFamily="34" charset="0"/>
              <a:buChar char="•"/>
              <a:tabLst>
                <a:tab pos="179388" algn="l"/>
              </a:tabLst>
              <a:defRPr sz="20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1319213" algn="just" eaLnBrk="0" hangingPunct="0">
              <a:lnSpc>
                <a:spcPts val="1900"/>
              </a:lnSpc>
              <a:spcBef>
                <a:spcPts val="400"/>
              </a:spcBef>
              <a:buFont typeface="Arial" pitchFamily="34" charset="0"/>
              <a:tabLst>
                <a:tab pos="179388" algn="l"/>
              </a:tabLst>
              <a:defRPr sz="1600">
                <a:solidFill>
                  <a:srgbClr val="504F53"/>
                </a:solidFill>
                <a:latin typeface="Calibri" pitchFamily="34" charset="0"/>
              </a:defRPr>
            </a:lvl4pPr>
            <a:lvl5pPr marL="1122363" indent="706438" eaLnBrk="0" hangingPunct="0">
              <a:lnSpc>
                <a:spcPts val="1800"/>
              </a:lnSpc>
              <a:spcBef>
                <a:spcPts val="400"/>
              </a:spcBef>
              <a:buFont typeface="Arial" pitchFamily="34" charset="0"/>
              <a:tabLst>
                <a:tab pos="179388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5pPr>
            <a:lvl6pPr marL="1579563" indent="706438" defTabSz="8159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tabLst>
                <a:tab pos="179388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6pPr>
            <a:lvl7pPr marL="2036763" indent="706438" defTabSz="8159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tabLst>
                <a:tab pos="179388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7pPr>
            <a:lvl8pPr marL="2493963" indent="706438" defTabSz="8159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tabLst>
                <a:tab pos="179388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8pPr>
            <a:lvl9pPr marL="2951163" indent="706438" defTabSz="8159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tabLst>
                <a:tab pos="179388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altLang="ru-RU" b="1" i="1"/>
              <a:t>Основные ограничения при применении УСН: </a:t>
            </a:r>
            <a:endParaRPr lang="ru-RU" altLang="ru-RU" i="1"/>
          </a:p>
        </p:txBody>
      </p:sp>
      <p:sp>
        <p:nvSpPr>
          <p:cNvPr id="12292" name="Прямоугольник 1"/>
          <p:cNvSpPr>
            <a:spLocks noChangeArrowheads="1"/>
          </p:cNvSpPr>
          <p:nvPr/>
        </p:nvSpPr>
        <p:spPr bwMode="auto">
          <a:xfrm>
            <a:off x="395288" y="1419225"/>
            <a:ext cx="7561262" cy="347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sz="2000" b="1">
                <a:solidFill>
                  <a:srgbClr val="005AA9"/>
                </a:solidFill>
              </a:rPr>
              <a:t>• численность работников не более 130 человек;</a:t>
            </a:r>
          </a:p>
          <a:p>
            <a:pPr algn="ctr"/>
            <a:r>
              <a:rPr lang="ru-RU" altLang="ru-RU" sz="2000" b="1">
                <a:solidFill>
                  <a:srgbClr val="005AA9"/>
                </a:solidFill>
              </a:rPr>
              <a:t>• доход не превышает 200 млн. руб. в год;</a:t>
            </a:r>
          </a:p>
          <a:p>
            <a:pPr algn="ctr"/>
            <a:r>
              <a:rPr lang="ru-RU" altLang="ru-RU" sz="2000" b="1">
                <a:solidFill>
                  <a:srgbClr val="005AA9"/>
                </a:solidFill>
              </a:rPr>
              <a:t>• остаточная стоимость основных средств </a:t>
            </a:r>
            <a:endParaRPr lang="en-US" altLang="ru-RU" sz="2000" b="1">
              <a:solidFill>
                <a:srgbClr val="005AA9"/>
              </a:solidFill>
            </a:endParaRPr>
          </a:p>
          <a:p>
            <a:pPr algn="ctr"/>
            <a:r>
              <a:rPr lang="ru-RU" altLang="ru-RU" sz="2000" b="1">
                <a:solidFill>
                  <a:srgbClr val="005AA9"/>
                </a:solidFill>
              </a:rPr>
              <a:t>не более 150 млн. руб.</a:t>
            </a:r>
          </a:p>
          <a:p>
            <a:pPr algn="ctr"/>
            <a:r>
              <a:rPr lang="ru-RU" altLang="ru-RU" sz="2000" b="1">
                <a:solidFill>
                  <a:srgbClr val="005AA9"/>
                </a:solidFill>
              </a:rPr>
              <a:t>• имеются ограничения по отдельным видам деятельности (например, нельзя применять УСН при производстве подакцизных товаров полезных ископаемых). </a:t>
            </a:r>
            <a:endParaRPr lang="en-US" altLang="ru-RU" sz="2000" b="1">
              <a:solidFill>
                <a:srgbClr val="005AA9"/>
              </a:solidFill>
            </a:endParaRPr>
          </a:p>
          <a:p>
            <a:pPr algn="ctr"/>
            <a:r>
              <a:rPr lang="ru-RU" altLang="ru-RU" sz="2000" b="1">
                <a:solidFill>
                  <a:srgbClr val="005AA9"/>
                </a:solidFill>
              </a:rPr>
              <a:t>Полный перечень ограничений прописан в пункте 3 статьи 346.12 НК РФ.</a:t>
            </a:r>
          </a:p>
          <a:p>
            <a:pPr algn="ctr"/>
            <a:endParaRPr lang="ru-RU" altLang="ru-RU" sz="2000" b="1">
              <a:solidFill>
                <a:srgbClr val="005AA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77D1CBC-3344-4500-84AA-1F33C21F5937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  <p:sp>
        <p:nvSpPr>
          <p:cNvPr id="13315" name="TextBox 4"/>
          <p:cNvSpPr txBox="1">
            <a:spLocks noChangeArrowheads="1"/>
          </p:cNvSpPr>
          <p:nvPr/>
        </p:nvSpPr>
        <p:spPr bwMode="auto">
          <a:xfrm>
            <a:off x="539750" y="555625"/>
            <a:ext cx="78581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88900" eaLnBrk="0" hangingPunct="0">
              <a:spcBef>
                <a:spcPct val="20000"/>
              </a:spcBef>
              <a:buFont typeface="+mj-lt"/>
              <a:tabLst>
                <a:tab pos="179388" algn="l"/>
              </a:tabLst>
              <a:defRPr sz="2400">
                <a:solidFill>
                  <a:srgbClr val="005AA9"/>
                </a:solidFill>
                <a:latin typeface="Calibri" pitchFamily="34" charset="0"/>
              </a:defRPr>
            </a:lvl1pPr>
            <a:lvl2pPr marL="284163" indent="173038" eaLnBrk="0" hangingPunct="0">
              <a:spcBef>
                <a:spcPct val="20000"/>
              </a:spcBef>
              <a:buFont typeface="Arial" pitchFamily="34" charset="0"/>
              <a:tabLst>
                <a:tab pos="179388" algn="l"/>
              </a:tabLst>
              <a:defRPr sz="2000">
                <a:solidFill>
                  <a:srgbClr val="504F53"/>
                </a:solidFill>
                <a:latin typeface="Calibri" pitchFamily="34" charset="0"/>
              </a:defRPr>
            </a:lvl2pPr>
            <a:lvl3pPr marL="557213" indent="-203200" eaLnBrk="0" hangingPunct="0">
              <a:spcBef>
                <a:spcPct val="20000"/>
              </a:spcBef>
              <a:buFont typeface="Arial" pitchFamily="34" charset="0"/>
              <a:buChar char="•"/>
              <a:tabLst>
                <a:tab pos="179388" algn="l"/>
              </a:tabLst>
              <a:defRPr sz="20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1319213" algn="just" eaLnBrk="0" hangingPunct="0">
              <a:lnSpc>
                <a:spcPts val="1900"/>
              </a:lnSpc>
              <a:spcBef>
                <a:spcPts val="400"/>
              </a:spcBef>
              <a:buFont typeface="Arial" pitchFamily="34" charset="0"/>
              <a:tabLst>
                <a:tab pos="179388" algn="l"/>
              </a:tabLst>
              <a:defRPr sz="1600">
                <a:solidFill>
                  <a:srgbClr val="504F53"/>
                </a:solidFill>
                <a:latin typeface="Calibri" pitchFamily="34" charset="0"/>
              </a:defRPr>
            </a:lvl4pPr>
            <a:lvl5pPr marL="1122363" indent="706438" eaLnBrk="0" hangingPunct="0">
              <a:lnSpc>
                <a:spcPts val="1800"/>
              </a:lnSpc>
              <a:spcBef>
                <a:spcPts val="400"/>
              </a:spcBef>
              <a:buFont typeface="Arial" pitchFamily="34" charset="0"/>
              <a:tabLst>
                <a:tab pos="179388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5pPr>
            <a:lvl6pPr marL="1579563" indent="706438" defTabSz="8159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tabLst>
                <a:tab pos="179388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6pPr>
            <a:lvl7pPr marL="2036763" indent="706438" defTabSz="8159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tabLst>
                <a:tab pos="179388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7pPr>
            <a:lvl8pPr marL="2493963" indent="706438" defTabSz="8159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tabLst>
                <a:tab pos="179388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8pPr>
            <a:lvl9pPr marL="2951163" indent="706438" defTabSz="8159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tabLst>
                <a:tab pos="179388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altLang="ru-RU" b="1" i="1"/>
              <a:t>Налоговые ставки по УСН: </a:t>
            </a:r>
            <a:endParaRPr lang="ru-RU" altLang="ru-RU" i="1"/>
          </a:p>
        </p:txBody>
      </p:sp>
      <p:sp>
        <p:nvSpPr>
          <p:cNvPr id="13316" name="Прямоугольник 1"/>
          <p:cNvSpPr>
            <a:spLocks noChangeArrowheads="1"/>
          </p:cNvSpPr>
          <p:nvPr/>
        </p:nvSpPr>
        <p:spPr bwMode="auto">
          <a:xfrm>
            <a:off x="395288" y="1419225"/>
            <a:ext cx="7561262" cy="317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sz="2000" b="1">
                <a:solidFill>
                  <a:srgbClr val="005AA9"/>
                </a:solidFill>
              </a:rPr>
              <a:t>• 6 % при выборе объекта налогообложения «доходы»</a:t>
            </a:r>
          </a:p>
          <a:p>
            <a:pPr algn="ctr"/>
            <a:r>
              <a:rPr lang="ru-RU" altLang="ru-RU" sz="2000" b="1">
                <a:solidFill>
                  <a:srgbClr val="005AA9"/>
                </a:solidFill>
              </a:rPr>
              <a:t>• 15 % при выборе объекта налогообложения «доходы, уменьшенные на величину произведенных расходов» </a:t>
            </a:r>
          </a:p>
          <a:p>
            <a:pPr algn="ctr"/>
            <a:r>
              <a:rPr lang="ru-RU" altLang="ru-RU" sz="2000" b="1">
                <a:solidFill>
                  <a:srgbClr val="005AA9"/>
                </a:solidFill>
              </a:rPr>
              <a:t>В Удмуртской республике налоговые ставки в соответствии с применяемыми видами экономической деятельности установлены Законом Удмуртской Республики от 29.11.2017 года № 66-РЗ «Об установлении налоговых ставок налогоплательщикам при применении упрощенной системы налогообложения». </a:t>
            </a:r>
          </a:p>
          <a:p>
            <a:pPr algn="ctr"/>
            <a:endParaRPr lang="ru-RU" altLang="ru-RU" sz="2000" b="1">
              <a:solidFill>
                <a:srgbClr val="005AA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A8386DC-D21F-4F1D-A59C-54EACC21C1AA}" type="slidenum">
              <a:rPr lang="ru-RU" smtClean="0"/>
              <a:pPr>
                <a:defRPr/>
              </a:pPr>
              <a:t>6</a:t>
            </a:fld>
            <a:endParaRPr lang="ru-RU" dirty="0"/>
          </a:p>
        </p:txBody>
      </p:sp>
      <p:sp>
        <p:nvSpPr>
          <p:cNvPr id="14339" name="TextBox 4"/>
          <p:cNvSpPr txBox="1">
            <a:spLocks noChangeArrowheads="1"/>
          </p:cNvSpPr>
          <p:nvPr/>
        </p:nvSpPr>
        <p:spPr bwMode="auto">
          <a:xfrm>
            <a:off x="539750" y="555625"/>
            <a:ext cx="78581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88900" eaLnBrk="0" hangingPunct="0">
              <a:spcBef>
                <a:spcPct val="20000"/>
              </a:spcBef>
              <a:buFont typeface="+mj-lt"/>
              <a:tabLst>
                <a:tab pos="179388" algn="l"/>
              </a:tabLst>
              <a:defRPr sz="2400">
                <a:solidFill>
                  <a:srgbClr val="005AA9"/>
                </a:solidFill>
                <a:latin typeface="Calibri" pitchFamily="34" charset="0"/>
              </a:defRPr>
            </a:lvl1pPr>
            <a:lvl2pPr marL="284163" indent="173038" eaLnBrk="0" hangingPunct="0">
              <a:spcBef>
                <a:spcPct val="20000"/>
              </a:spcBef>
              <a:buFont typeface="Arial" pitchFamily="34" charset="0"/>
              <a:tabLst>
                <a:tab pos="179388" algn="l"/>
              </a:tabLst>
              <a:defRPr sz="2000">
                <a:solidFill>
                  <a:srgbClr val="504F53"/>
                </a:solidFill>
                <a:latin typeface="Calibri" pitchFamily="34" charset="0"/>
              </a:defRPr>
            </a:lvl2pPr>
            <a:lvl3pPr marL="557213" indent="-203200" eaLnBrk="0" hangingPunct="0">
              <a:spcBef>
                <a:spcPct val="20000"/>
              </a:spcBef>
              <a:buFont typeface="Arial" pitchFamily="34" charset="0"/>
              <a:buChar char="•"/>
              <a:tabLst>
                <a:tab pos="179388" algn="l"/>
              </a:tabLst>
              <a:defRPr sz="20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1319213" algn="just" eaLnBrk="0" hangingPunct="0">
              <a:lnSpc>
                <a:spcPts val="1900"/>
              </a:lnSpc>
              <a:spcBef>
                <a:spcPts val="400"/>
              </a:spcBef>
              <a:buFont typeface="Arial" pitchFamily="34" charset="0"/>
              <a:tabLst>
                <a:tab pos="179388" algn="l"/>
              </a:tabLst>
              <a:defRPr sz="1600">
                <a:solidFill>
                  <a:srgbClr val="504F53"/>
                </a:solidFill>
                <a:latin typeface="Calibri" pitchFamily="34" charset="0"/>
              </a:defRPr>
            </a:lvl4pPr>
            <a:lvl5pPr marL="1122363" indent="706438" eaLnBrk="0" hangingPunct="0">
              <a:lnSpc>
                <a:spcPts val="1800"/>
              </a:lnSpc>
              <a:spcBef>
                <a:spcPts val="400"/>
              </a:spcBef>
              <a:buFont typeface="Arial" pitchFamily="34" charset="0"/>
              <a:tabLst>
                <a:tab pos="179388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5pPr>
            <a:lvl6pPr marL="1579563" indent="706438" defTabSz="8159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tabLst>
                <a:tab pos="179388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6pPr>
            <a:lvl7pPr marL="2036763" indent="706438" defTabSz="8159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tabLst>
                <a:tab pos="179388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7pPr>
            <a:lvl8pPr marL="2493963" indent="706438" defTabSz="8159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tabLst>
                <a:tab pos="179388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8pPr>
            <a:lvl9pPr marL="2951163" indent="706438" defTabSz="8159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tabLst>
                <a:tab pos="179388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altLang="ru-RU" b="1" i="1"/>
              <a:t>Основные обязанности налогоплательщиков при применении УСН:  </a:t>
            </a:r>
            <a:endParaRPr lang="ru-RU" altLang="ru-RU" i="1"/>
          </a:p>
        </p:txBody>
      </p:sp>
      <p:sp>
        <p:nvSpPr>
          <p:cNvPr id="14340" name="Прямоугольник 1"/>
          <p:cNvSpPr>
            <a:spLocks noChangeArrowheads="1"/>
          </p:cNvSpPr>
          <p:nvPr/>
        </p:nvSpPr>
        <p:spPr bwMode="auto">
          <a:xfrm>
            <a:off x="395288" y="1419225"/>
            <a:ext cx="7561262" cy="347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sz="2000" b="1">
                <a:solidFill>
                  <a:srgbClr val="FF0000"/>
                </a:solidFill>
              </a:rPr>
              <a:t>Предоставлять отчетность 1 раз в год. </a:t>
            </a:r>
            <a:endParaRPr lang="ru-RU" altLang="ru-RU" sz="2000">
              <a:solidFill>
                <a:srgbClr val="FF0000"/>
              </a:solidFill>
            </a:endParaRPr>
          </a:p>
          <a:p>
            <a:pPr algn="ctr"/>
            <a:r>
              <a:rPr lang="ru-RU" altLang="ru-RU" sz="2000">
                <a:solidFill>
                  <a:srgbClr val="005AA9"/>
                </a:solidFill>
              </a:rPr>
              <a:t>Согласно п.1 ст.346.23 НК РФ представление налоговой декларации по итогам налогового периода в налоговый орган по месту нахождения организации или месту жительства индивидуального предпринимателя в следующие сроки:</a:t>
            </a:r>
          </a:p>
          <a:p>
            <a:pPr algn="ctr"/>
            <a:r>
              <a:rPr lang="ru-RU" altLang="ru-RU" sz="2000">
                <a:solidFill>
                  <a:srgbClr val="005AA9"/>
                </a:solidFill>
              </a:rPr>
              <a:t>1) организации - не позднее 31 марта года, следующего за истекшим налоговым периодом </a:t>
            </a:r>
          </a:p>
          <a:p>
            <a:pPr algn="ctr"/>
            <a:r>
              <a:rPr lang="ru-RU" altLang="ru-RU" sz="2000">
                <a:solidFill>
                  <a:srgbClr val="005AA9"/>
                </a:solidFill>
              </a:rPr>
              <a:t> </a:t>
            </a:r>
          </a:p>
          <a:p>
            <a:pPr algn="ctr"/>
            <a:r>
              <a:rPr lang="ru-RU" altLang="ru-RU" sz="2000">
                <a:solidFill>
                  <a:srgbClr val="005AA9"/>
                </a:solidFill>
              </a:rPr>
              <a:t>2) индивидуальные предприниматели - не позднее 30 апреля года, следующего за истекшим налоговым периодом.       </a:t>
            </a:r>
          </a:p>
          <a:p>
            <a:pPr algn="ctr"/>
            <a:endParaRPr lang="ru-RU" altLang="ru-RU" sz="2000" b="1">
              <a:solidFill>
                <a:srgbClr val="005AA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B38168-4DC3-455A-9F54-16EFD3BF6295}" type="slidenum">
              <a:rPr lang="ru-RU" smtClean="0"/>
              <a:pPr>
                <a:defRPr/>
              </a:pPr>
              <a:t>7</a:t>
            </a:fld>
            <a:endParaRPr lang="ru-RU" dirty="0"/>
          </a:p>
        </p:txBody>
      </p:sp>
      <p:sp>
        <p:nvSpPr>
          <p:cNvPr id="15363" name="TextBox 4"/>
          <p:cNvSpPr txBox="1">
            <a:spLocks noChangeArrowheads="1"/>
          </p:cNvSpPr>
          <p:nvPr/>
        </p:nvSpPr>
        <p:spPr bwMode="auto">
          <a:xfrm>
            <a:off x="539750" y="555625"/>
            <a:ext cx="78581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88900" eaLnBrk="0" hangingPunct="0">
              <a:spcBef>
                <a:spcPct val="20000"/>
              </a:spcBef>
              <a:buFont typeface="+mj-lt"/>
              <a:tabLst>
                <a:tab pos="179388" algn="l"/>
              </a:tabLst>
              <a:defRPr sz="2400">
                <a:solidFill>
                  <a:srgbClr val="005AA9"/>
                </a:solidFill>
                <a:latin typeface="Calibri" pitchFamily="34" charset="0"/>
              </a:defRPr>
            </a:lvl1pPr>
            <a:lvl2pPr marL="284163" indent="173038" eaLnBrk="0" hangingPunct="0">
              <a:spcBef>
                <a:spcPct val="20000"/>
              </a:spcBef>
              <a:buFont typeface="Arial" pitchFamily="34" charset="0"/>
              <a:tabLst>
                <a:tab pos="179388" algn="l"/>
              </a:tabLst>
              <a:defRPr sz="2000">
                <a:solidFill>
                  <a:srgbClr val="504F53"/>
                </a:solidFill>
                <a:latin typeface="Calibri" pitchFamily="34" charset="0"/>
              </a:defRPr>
            </a:lvl2pPr>
            <a:lvl3pPr marL="557213" indent="-203200" eaLnBrk="0" hangingPunct="0">
              <a:spcBef>
                <a:spcPct val="20000"/>
              </a:spcBef>
              <a:buFont typeface="Arial" pitchFamily="34" charset="0"/>
              <a:buChar char="•"/>
              <a:tabLst>
                <a:tab pos="179388" algn="l"/>
              </a:tabLst>
              <a:defRPr sz="20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1319213" algn="just" eaLnBrk="0" hangingPunct="0">
              <a:lnSpc>
                <a:spcPts val="1900"/>
              </a:lnSpc>
              <a:spcBef>
                <a:spcPts val="400"/>
              </a:spcBef>
              <a:buFont typeface="Arial" pitchFamily="34" charset="0"/>
              <a:tabLst>
                <a:tab pos="179388" algn="l"/>
              </a:tabLst>
              <a:defRPr sz="1600">
                <a:solidFill>
                  <a:srgbClr val="504F53"/>
                </a:solidFill>
                <a:latin typeface="Calibri" pitchFamily="34" charset="0"/>
              </a:defRPr>
            </a:lvl4pPr>
            <a:lvl5pPr marL="1122363" indent="706438" eaLnBrk="0" hangingPunct="0">
              <a:lnSpc>
                <a:spcPts val="1800"/>
              </a:lnSpc>
              <a:spcBef>
                <a:spcPts val="400"/>
              </a:spcBef>
              <a:buFont typeface="Arial" pitchFamily="34" charset="0"/>
              <a:tabLst>
                <a:tab pos="179388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5pPr>
            <a:lvl6pPr marL="1579563" indent="706438" defTabSz="8159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tabLst>
                <a:tab pos="179388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6pPr>
            <a:lvl7pPr marL="2036763" indent="706438" defTabSz="8159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tabLst>
                <a:tab pos="179388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7pPr>
            <a:lvl8pPr marL="2493963" indent="706438" defTabSz="8159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tabLst>
                <a:tab pos="179388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8pPr>
            <a:lvl9pPr marL="2951163" indent="706438" defTabSz="8159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tabLst>
                <a:tab pos="179388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altLang="ru-RU" b="1" i="1"/>
              <a:t>Основные обязанности налогоплательщиков при применении УСН:  </a:t>
            </a:r>
            <a:endParaRPr lang="ru-RU" altLang="ru-RU" i="1"/>
          </a:p>
        </p:txBody>
      </p:sp>
      <p:sp>
        <p:nvSpPr>
          <p:cNvPr id="15364" name="Прямоугольник 1"/>
          <p:cNvSpPr>
            <a:spLocks noChangeArrowheads="1"/>
          </p:cNvSpPr>
          <p:nvPr/>
        </p:nvSpPr>
        <p:spPr bwMode="auto">
          <a:xfrm>
            <a:off x="371475" y="2235200"/>
            <a:ext cx="7561263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sz="2000" b="1">
                <a:solidFill>
                  <a:srgbClr val="FF0000"/>
                </a:solidFill>
              </a:rPr>
              <a:t>Авансовые платежи уплачиваются ежеквартально. </a:t>
            </a:r>
            <a:endParaRPr lang="ru-RU" altLang="ru-RU" sz="2000">
              <a:solidFill>
                <a:srgbClr val="FF0000"/>
              </a:solidFill>
            </a:endParaRPr>
          </a:p>
          <a:p>
            <a:pPr algn="ctr"/>
            <a:r>
              <a:rPr lang="ru-RU" altLang="ru-RU" sz="2000">
                <a:solidFill>
                  <a:srgbClr val="005AA9"/>
                </a:solidFill>
              </a:rPr>
              <a:t>Согласно п.7 ст.326.21 НК РФ авансовые платежи по налогу уплачиваются не позднее 25-го числа первого месяца, следующего за истекшим отчетным периодом.</a:t>
            </a:r>
          </a:p>
          <a:p>
            <a:pPr algn="ctr"/>
            <a:endParaRPr lang="ru-RU" altLang="ru-RU" sz="2000" b="1">
              <a:solidFill>
                <a:srgbClr val="005AA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C8D739-CD42-419D-8002-009101B4FD38}" type="slidenum">
              <a:rPr lang="ru-RU" smtClean="0"/>
              <a:pPr>
                <a:defRPr/>
              </a:pPr>
              <a:t>8</a:t>
            </a:fld>
            <a:endParaRPr lang="ru-RU" dirty="0"/>
          </a:p>
        </p:txBody>
      </p:sp>
      <p:sp>
        <p:nvSpPr>
          <p:cNvPr id="16387" name="TextBox 4"/>
          <p:cNvSpPr txBox="1">
            <a:spLocks noChangeArrowheads="1"/>
          </p:cNvSpPr>
          <p:nvPr/>
        </p:nvSpPr>
        <p:spPr bwMode="auto">
          <a:xfrm>
            <a:off x="539750" y="555625"/>
            <a:ext cx="78581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88900" eaLnBrk="0" hangingPunct="0">
              <a:spcBef>
                <a:spcPct val="20000"/>
              </a:spcBef>
              <a:buFont typeface="+mj-lt"/>
              <a:tabLst>
                <a:tab pos="179388" algn="l"/>
              </a:tabLst>
              <a:defRPr sz="2400">
                <a:solidFill>
                  <a:srgbClr val="005AA9"/>
                </a:solidFill>
                <a:latin typeface="Calibri" pitchFamily="34" charset="0"/>
              </a:defRPr>
            </a:lvl1pPr>
            <a:lvl2pPr marL="284163" indent="173038" eaLnBrk="0" hangingPunct="0">
              <a:spcBef>
                <a:spcPct val="20000"/>
              </a:spcBef>
              <a:buFont typeface="Arial" pitchFamily="34" charset="0"/>
              <a:tabLst>
                <a:tab pos="179388" algn="l"/>
              </a:tabLst>
              <a:defRPr sz="2000">
                <a:solidFill>
                  <a:srgbClr val="504F53"/>
                </a:solidFill>
                <a:latin typeface="Calibri" pitchFamily="34" charset="0"/>
              </a:defRPr>
            </a:lvl2pPr>
            <a:lvl3pPr marL="557213" indent="-203200" eaLnBrk="0" hangingPunct="0">
              <a:spcBef>
                <a:spcPct val="20000"/>
              </a:spcBef>
              <a:buFont typeface="Arial" pitchFamily="34" charset="0"/>
              <a:buChar char="•"/>
              <a:tabLst>
                <a:tab pos="179388" algn="l"/>
              </a:tabLst>
              <a:defRPr sz="20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1319213" algn="just" eaLnBrk="0" hangingPunct="0">
              <a:lnSpc>
                <a:spcPts val="1900"/>
              </a:lnSpc>
              <a:spcBef>
                <a:spcPts val="400"/>
              </a:spcBef>
              <a:buFont typeface="Arial" pitchFamily="34" charset="0"/>
              <a:tabLst>
                <a:tab pos="179388" algn="l"/>
              </a:tabLst>
              <a:defRPr sz="1600">
                <a:solidFill>
                  <a:srgbClr val="504F53"/>
                </a:solidFill>
                <a:latin typeface="Calibri" pitchFamily="34" charset="0"/>
              </a:defRPr>
            </a:lvl4pPr>
            <a:lvl5pPr marL="1122363" indent="706438" eaLnBrk="0" hangingPunct="0">
              <a:lnSpc>
                <a:spcPts val="1800"/>
              </a:lnSpc>
              <a:spcBef>
                <a:spcPts val="400"/>
              </a:spcBef>
              <a:buFont typeface="Arial" pitchFamily="34" charset="0"/>
              <a:tabLst>
                <a:tab pos="179388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5pPr>
            <a:lvl6pPr marL="1579563" indent="706438" defTabSz="8159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tabLst>
                <a:tab pos="179388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6pPr>
            <a:lvl7pPr marL="2036763" indent="706438" defTabSz="8159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tabLst>
                <a:tab pos="179388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7pPr>
            <a:lvl8pPr marL="2493963" indent="706438" defTabSz="8159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tabLst>
                <a:tab pos="179388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8pPr>
            <a:lvl9pPr marL="2951163" indent="706438" defTabSz="8159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tabLst>
                <a:tab pos="179388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altLang="ru-RU" b="1" i="1"/>
              <a:t>Основные обязанности налогоплательщиков при применении УСН:  </a:t>
            </a:r>
            <a:endParaRPr lang="ru-RU" altLang="ru-RU" i="1"/>
          </a:p>
        </p:txBody>
      </p:sp>
      <p:sp>
        <p:nvSpPr>
          <p:cNvPr id="16388" name="Прямоугольник 1"/>
          <p:cNvSpPr>
            <a:spLocks noChangeArrowheads="1"/>
          </p:cNvSpPr>
          <p:nvPr/>
        </p:nvSpPr>
        <p:spPr bwMode="auto">
          <a:xfrm>
            <a:off x="468313" y="1492250"/>
            <a:ext cx="7559675" cy="3338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b="1" i="1">
                <a:solidFill>
                  <a:srgbClr val="FF0000"/>
                </a:solidFill>
              </a:rPr>
              <a:t>Необходимо вести книгу учета доходов и расходов (ст.346.24 НК РФ).</a:t>
            </a:r>
          </a:p>
          <a:p>
            <a:pPr algn="ctr"/>
            <a:r>
              <a:rPr lang="ru-RU" altLang="ru-RU" sz="1500" b="1">
                <a:solidFill>
                  <a:srgbClr val="005AA9"/>
                </a:solidFill>
              </a:rPr>
              <a:t>Книга учета доходов и расходов организаций и индивидуальных предпринимателей, применяющих упрощенную систему налогообложения утверждена Приказом Минфина России от 22.10.2012 N 135н.</a:t>
            </a:r>
          </a:p>
          <a:p>
            <a:pPr algn="ctr"/>
            <a:r>
              <a:rPr lang="ru-RU" altLang="ru-RU" sz="1500" b="1">
                <a:solidFill>
                  <a:srgbClr val="005AA9"/>
                </a:solidFill>
              </a:rPr>
              <a:t>На основании п.2 ст. 346.11 НК РФ применение   упрощенной системы налогообложения организациями предусматривает их освобождение от обязанности по уплате </a:t>
            </a:r>
          </a:p>
          <a:p>
            <a:pPr algn="ctr"/>
            <a:r>
              <a:rPr lang="ru-RU" altLang="ru-RU" sz="1500" b="1">
                <a:solidFill>
                  <a:srgbClr val="005AA9"/>
                </a:solidFill>
              </a:rPr>
              <a:t>- налога на прибыль – для ЮЛ,</a:t>
            </a:r>
          </a:p>
          <a:p>
            <a:pPr algn="ctr"/>
            <a:r>
              <a:rPr lang="ru-RU" altLang="ru-RU" sz="1500" b="1">
                <a:solidFill>
                  <a:srgbClr val="005AA9"/>
                </a:solidFill>
              </a:rPr>
              <a:t>- НДФЛ с доходов, полученных от предпринимательской деятельности – для ИП,</a:t>
            </a:r>
          </a:p>
          <a:p>
            <a:pPr algn="ctr"/>
            <a:r>
              <a:rPr lang="ru-RU" altLang="ru-RU" sz="1500" b="1">
                <a:solidFill>
                  <a:srgbClr val="005AA9"/>
                </a:solidFill>
              </a:rPr>
              <a:t>- НДС (кроме НДС при импорте товаров и НДС в качестве налогового агента),</a:t>
            </a:r>
          </a:p>
          <a:p>
            <a:pPr algn="ctr"/>
            <a:r>
              <a:rPr lang="ru-RU" altLang="ru-RU" sz="1500" b="1">
                <a:solidFill>
                  <a:srgbClr val="005AA9"/>
                </a:solidFill>
              </a:rPr>
              <a:t>- налог на имущество, используемое в предпринимательской деятельности  (за исключением объектов недвижимости, налоговая база по которым определяется как их кадастровая стоимость).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80819-DF6A-4366-A726-7D27A0A09432}" type="slidenum">
              <a:rPr lang="ru-RU" smtClean="0"/>
              <a:pPr>
                <a:defRPr/>
              </a:pPr>
              <a:t>9</a:t>
            </a:fld>
            <a:endParaRPr lang="ru-RU" dirty="0"/>
          </a:p>
        </p:txBody>
      </p:sp>
      <p:sp>
        <p:nvSpPr>
          <p:cNvPr id="17411" name="TextBox 4"/>
          <p:cNvSpPr txBox="1">
            <a:spLocks noChangeArrowheads="1"/>
          </p:cNvSpPr>
          <p:nvPr/>
        </p:nvSpPr>
        <p:spPr bwMode="auto">
          <a:xfrm>
            <a:off x="539750" y="555625"/>
            <a:ext cx="78581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88900" eaLnBrk="0" hangingPunct="0">
              <a:spcBef>
                <a:spcPct val="20000"/>
              </a:spcBef>
              <a:buFont typeface="+mj-lt"/>
              <a:tabLst>
                <a:tab pos="179388" algn="l"/>
              </a:tabLst>
              <a:defRPr sz="2400">
                <a:solidFill>
                  <a:srgbClr val="005AA9"/>
                </a:solidFill>
                <a:latin typeface="Calibri" pitchFamily="34" charset="0"/>
              </a:defRPr>
            </a:lvl1pPr>
            <a:lvl2pPr marL="284163" indent="173038" eaLnBrk="0" hangingPunct="0">
              <a:spcBef>
                <a:spcPct val="20000"/>
              </a:spcBef>
              <a:buFont typeface="Arial" pitchFamily="34" charset="0"/>
              <a:tabLst>
                <a:tab pos="179388" algn="l"/>
              </a:tabLst>
              <a:defRPr sz="2000">
                <a:solidFill>
                  <a:srgbClr val="504F53"/>
                </a:solidFill>
                <a:latin typeface="Calibri" pitchFamily="34" charset="0"/>
              </a:defRPr>
            </a:lvl2pPr>
            <a:lvl3pPr marL="557213" indent="-203200" eaLnBrk="0" hangingPunct="0">
              <a:spcBef>
                <a:spcPct val="20000"/>
              </a:spcBef>
              <a:buFont typeface="Arial" pitchFamily="34" charset="0"/>
              <a:buChar char="•"/>
              <a:tabLst>
                <a:tab pos="179388" algn="l"/>
              </a:tabLst>
              <a:defRPr sz="20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1319213" algn="just" eaLnBrk="0" hangingPunct="0">
              <a:lnSpc>
                <a:spcPts val="1900"/>
              </a:lnSpc>
              <a:spcBef>
                <a:spcPts val="400"/>
              </a:spcBef>
              <a:buFont typeface="Arial" pitchFamily="34" charset="0"/>
              <a:tabLst>
                <a:tab pos="179388" algn="l"/>
              </a:tabLst>
              <a:defRPr sz="1600">
                <a:solidFill>
                  <a:srgbClr val="504F53"/>
                </a:solidFill>
                <a:latin typeface="Calibri" pitchFamily="34" charset="0"/>
              </a:defRPr>
            </a:lvl4pPr>
            <a:lvl5pPr marL="1122363" indent="706438" eaLnBrk="0" hangingPunct="0">
              <a:lnSpc>
                <a:spcPts val="1800"/>
              </a:lnSpc>
              <a:spcBef>
                <a:spcPts val="400"/>
              </a:spcBef>
              <a:buFont typeface="Arial" pitchFamily="34" charset="0"/>
              <a:tabLst>
                <a:tab pos="179388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5pPr>
            <a:lvl6pPr marL="1579563" indent="706438" defTabSz="8159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tabLst>
                <a:tab pos="179388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6pPr>
            <a:lvl7pPr marL="2036763" indent="706438" defTabSz="8159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tabLst>
                <a:tab pos="179388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7pPr>
            <a:lvl8pPr marL="2493963" indent="706438" defTabSz="8159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tabLst>
                <a:tab pos="179388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8pPr>
            <a:lvl9pPr marL="2951163" indent="706438" defTabSz="8159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tabLst>
                <a:tab pos="179388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altLang="ru-RU" b="1"/>
              <a:t>Патентная система налогообложения (применяется только индивидуальными предпринимателями). </a:t>
            </a:r>
            <a:endParaRPr lang="ru-RU" altLang="ru-RU" i="1"/>
          </a:p>
        </p:txBody>
      </p:sp>
      <p:sp>
        <p:nvSpPr>
          <p:cNvPr id="17412" name="Прямоугольник 1"/>
          <p:cNvSpPr>
            <a:spLocks noChangeArrowheads="1"/>
          </p:cNvSpPr>
          <p:nvPr/>
        </p:nvSpPr>
        <p:spPr bwMode="auto">
          <a:xfrm>
            <a:off x="468313" y="1492250"/>
            <a:ext cx="7559675" cy="286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sz="1800" b="1">
                <a:solidFill>
                  <a:srgbClr val="005AA9"/>
                </a:solidFill>
              </a:rPr>
              <a:t>Закон Удмуртской Республики от 28.11.2012г.  N 63-РЗ «О ПАТЕНТНОЙ СИСТЕМЕ НАЛОГООБЛОЖЕНИЯ В УДМУРТСКОЙ РЕСПУБЛИКЕ».</a:t>
            </a:r>
          </a:p>
          <a:p>
            <a:pPr algn="ctr"/>
            <a:r>
              <a:rPr lang="ru-RU" altLang="ru-RU" sz="1800" b="1">
                <a:solidFill>
                  <a:srgbClr val="005AA9"/>
                </a:solidFill>
              </a:rPr>
              <a:t>Для перехода на патентную систему налогообложения нужно подать в любой налоговый орган Заявление на получение патента по форме №26.5-1 в срок не позднее, чем за 10 дней до начала применения ПСН.</a:t>
            </a:r>
          </a:p>
          <a:p>
            <a:pPr algn="ctr"/>
            <a:r>
              <a:rPr lang="ru-RU" altLang="ru-RU" sz="1800" b="1">
                <a:solidFill>
                  <a:srgbClr val="005AA9"/>
                </a:solidFill>
              </a:rPr>
              <a:t>Патент выдается с любой даты, на период от 1 до 12 месяцев включительно в пределах календарного года.</a:t>
            </a:r>
          </a:p>
          <a:p>
            <a:pPr algn="ctr"/>
            <a:r>
              <a:rPr lang="ru-RU" altLang="ru-RU" sz="1800" b="1">
                <a:solidFill>
                  <a:srgbClr val="005AA9"/>
                </a:solidFill>
              </a:rPr>
              <a:t>Отчетность при ПСН не представляется.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pt0000009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9_Ppt0000009">
  <a:themeElements>
    <a:clrScheme name="9_Ppt0000009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9_Ppt0000009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9_Ppt0000009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Ppt0000009</Template>
  <TotalTime>7453</TotalTime>
  <Words>1414</Words>
  <Application>Microsoft Office PowerPoint</Application>
  <PresentationFormat>Экран (16:9)</PresentationFormat>
  <Paragraphs>144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21</vt:i4>
      </vt:variant>
    </vt:vector>
  </HeadingPairs>
  <TitlesOfParts>
    <vt:vector size="27" baseType="lpstr">
      <vt:lpstr>Arial</vt:lpstr>
      <vt:lpstr>Calibri</vt:lpstr>
      <vt:lpstr>+mj-lt</vt:lpstr>
      <vt:lpstr>Times New Roman</vt:lpstr>
      <vt:lpstr>Ppt0000009</vt:lpstr>
      <vt:lpstr>9_Ppt0000009</vt:lpstr>
      <vt:lpstr>«Выбор налогового режима в связи с отменой ЕНВД» (Альтернативные системы налогообложения. Особенности перехода на специальные налоговые режимы (УСН, ПСН, НПД) и условия их применения)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</vt:lpstr>
    </vt:vector>
  </TitlesOfParts>
  <Company>fns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0000-07-897</dc:creator>
  <cp:lastModifiedBy>Admin</cp:lastModifiedBy>
  <cp:revision>332</cp:revision>
  <dcterms:created xsi:type="dcterms:W3CDTF">2013-03-21T13:05:08Z</dcterms:created>
  <dcterms:modified xsi:type="dcterms:W3CDTF">2020-10-01T07:27:22Z</dcterms:modified>
</cp:coreProperties>
</file>